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56" r:id="rId4"/>
    <p:sldId id="260" r:id="rId5"/>
    <p:sldId id="276" r:id="rId6"/>
    <p:sldId id="277" r:id="rId7"/>
    <p:sldId id="278" r:id="rId8"/>
    <p:sldId id="279" r:id="rId9"/>
    <p:sldId id="296" r:id="rId10"/>
    <p:sldId id="297" r:id="rId11"/>
    <p:sldId id="298" r:id="rId12"/>
    <p:sldId id="282" r:id="rId13"/>
    <p:sldId id="288" r:id="rId14"/>
    <p:sldId id="283" r:id="rId15"/>
    <p:sldId id="280" r:id="rId16"/>
    <p:sldId id="286" r:id="rId17"/>
    <p:sldId id="289" r:id="rId18"/>
    <p:sldId id="290" r:id="rId19"/>
    <p:sldId id="291" r:id="rId20"/>
    <p:sldId id="295" r:id="rId21"/>
    <p:sldId id="292" r:id="rId22"/>
    <p:sldId id="293" r:id="rId23"/>
    <p:sldId id="294" r:id="rId24"/>
    <p:sldId id="287" r:id="rId25"/>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14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4767A-F80C-4C42-A7F5-C37B1D12F007}" v="111" dt="2025-05-08T15:53:06.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2" d="100"/>
          <a:sy n="82" d="100"/>
        </p:scale>
        <p:origin x="720"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083E-2203-7BA0-3259-FE90DF8E88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121FCD7-8569-E7B7-4860-4C77848478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E477CED-6EFB-1418-3CB8-74DD78D1DA4C}"/>
              </a:ext>
            </a:extLst>
          </p:cNvPr>
          <p:cNvSpPr>
            <a:spLocks noGrp="1"/>
          </p:cNvSpPr>
          <p:nvPr>
            <p:ph type="dt" sz="half" idx="10"/>
          </p:nvPr>
        </p:nvSpPr>
        <p:spPr/>
        <p:txBody>
          <a:bodyPr/>
          <a:lstStyle/>
          <a:p>
            <a:fld id="{D1128054-A72C-4F0A-BA5B-540D3D62A89E}" type="datetimeFigureOut">
              <a:rPr lang="en-CA" smtClean="0"/>
              <a:t>2025-05-15</a:t>
            </a:fld>
            <a:endParaRPr lang="en-CA"/>
          </a:p>
        </p:txBody>
      </p:sp>
      <p:sp>
        <p:nvSpPr>
          <p:cNvPr id="5" name="Footer Placeholder 4">
            <a:extLst>
              <a:ext uri="{FF2B5EF4-FFF2-40B4-BE49-F238E27FC236}">
                <a16:creationId xmlns:a16="http://schemas.microsoft.com/office/drawing/2014/main" id="{662C89D8-F7E3-6761-AAC8-3D2F7C1526A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E3B81F5-DB85-3A00-5B26-C2F9DF03603B}"/>
              </a:ext>
            </a:extLst>
          </p:cNvPr>
          <p:cNvSpPr>
            <a:spLocks noGrp="1"/>
          </p:cNvSpPr>
          <p:nvPr>
            <p:ph type="sldNum" sz="quarter" idx="12"/>
          </p:nvPr>
        </p:nvSpPr>
        <p:spPr/>
        <p:txBody>
          <a:bodyPr/>
          <a:lstStyle/>
          <a:p>
            <a:fld id="{8BEE68C2-95EF-4465-BF5C-8532F9FD8223}" type="slidenum">
              <a:rPr lang="en-CA" smtClean="0"/>
              <a:t>‹#›</a:t>
            </a:fld>
            <a:endParaRPr lang="en-CA"/>
          </a:p>
        </p:txBody>
      </p:sp>
    </p:spTree>
    <p:extLst>
      <p:ext uri="{BB962C8B-B14F-4D97-AF65-F5344CB8AC3E}">
        <p14:creationId xmlns:p14="http://schemas.microsoft.com/office/powerpoint/2010/main" val="161787734"/>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D6F0-C06F-B75F-2E74-4BACE97CE24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AD2755D-0DC1-2051-7C83-453DB82FDB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C3704BB-F75B-16A8-7445-59B84B2E0F67}"/>
              </a:ext>
            </a:extLst>
          </p:cNvPr>
          <p:cNvSpPr>
            <a:spLocks noGrp="1"/>
          </p:cNvSpPr>
          <p:nvPr>
            <p:ph type="dt" sz="half" idx="10"/>
          </p:nvPr>
        </p:nvSpPr>
        <p:spPr/>
        <p:txBody>
          <a:bodyPr/>
          <a:lstStyle/>
          <a:p>
            <a:fld id="{D1128054-A72C-4F0A-BA5B-540D3D62A89E}" type="datetimeFigureOut">
              <a:rPr lang="en-CA" smtClean="0"/>
              <a:t>2025-05-15</a:t>
            </a:fld>
            <a:endParaRPr lang="en-CA"/>
          </a:p>
        </p:txBody>
      </p:sp>
      <p:sp>
        <p:nvSpPr>
          <p:cNvPr id="5" name="Footer Placeholder 4">
            <a:extLst>
              <a:ext uri="{FF2B5EF4-FFF2-40B4-BE49-F238E27FC236}">
                <a16:creationId xmlns:a16="http://schemas.microsoft.com/office/drawing/2014/main" id="{E0ECA8E9-7E23-93B4-2C70-416394A5471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909D9A8-DF97-0317-6632-F7D9B388181B}"/>
              </a:ext>
            </a:extLst>
          </p:cNvPr>
          <p:cNvSpPr>
            <a:spLocks noGrp="1"/>
          </p:cNvSpPr>
          <p:nvPr>
            <p:ph type="sldNum" sz="quarter" idx="12"/>
          </p:nvPr>
        </p:nvSpPr>
        <p:spPr/>
        <p:txBody>
          <a:bodyPr/>
          <a:lstStyle/>
          <a:p>
            <a:fld id="{8BEE68C2-95EF-4465-BF5C-8532F9FD8223}" type="slidenum">
              <a:rPr lang="en-CA" smtClean="0"/>
              <a:t>‹#›</a:t>
            </a:fld>
            <a:endParaRPr lang="en-CA"/>
          </a:p>
        </p:txBody>
      </p:sp>
    </p:spTree>
    <p:extLst>
      <p:ext uri="{BB962C8B-B14F-4D97-AF65-F5344CB8AC3E}">
        <p14:creationId xmlns:p14="http://schemas.microsoft.com/office/powerpoint/2010/main" val="1858181497"/>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9C180D-2009-23BC-ABD1-9785A56A07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0F64BD0-34BC-48F0-F1EE-48B0FAD533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212B17D-C37E-5995-293D-AFA3A14A337C}"/>
              </a:ext>
            </a:extLst>
          </p:cNvPr>
          <p:cNvSpPr>
            <a:spLocks noGrp="1"/>
          </p:cNvSpPr>
          <p:nvPr>
            <p:ph type="dt" sz="half" idx="10"/>
          </p:nvPr>
        </p:nvSpPr>
        <p:spPr/>
        <p:txBody>
          <a:bodyPr/>
          <a:lstStyle/>
          <a:p>
            <a:fld id="{D1128054-A72C-4F0A-BA5B-540D3D62A89E}" type="datetimeFigureOut">
              <a:rPr lang="en-CA" smtClean="0"/>
              <a:t>2025-05-15</a:t>
            </a:fld>
            <a:endParaRPr lang="en-CA"/>
          </a:p>
        </p:txBody>
      </p:sp>
      <p:sp>
        <p:nvSpPr>
          <p:cNvPr id="5" name="Footer Placeholder 4">
            <a:extLst>
              <a:ext uri="{FF2B5EF4-FFF2-40B4-BE49-F238E27FC236}">
                <a16:creationId xmlns:a16="http://schemas.microsoft.com/office/drawing/2014/main" id="{68B7C75C-2D13-A1A4-4B7A-A9D70E36278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81C02F5-43E7-6517-598F-8D7CBA51DA6C}"/>
              </a:ext>
            </a:extLst>
          </p:cNvPr>
          <p:cNvSpPr>
            <a:spLocks noGrp="1"/>
          </p:cNvSpPr>
          <p:nvPr>
            <p:ph type="sldNum" sz="quarter" idx="12"/>
          </p:nvPr>
        </p:nvSpPr>
        <p:spPr/>
        <p:txBody>
          <a:bodyPr/>
          <a:lstStyle/>
          <a:p>
            <a:fld id="{8BEE68C2-95EF-4465-BF5C-8532F9FD8223}" type="slidenum">
              <a:rPr lang="en-CA" smtClean="0"/>
              <a:t>‹#›</a:t>
            </a:fld>
            <a:endParaRPr lang="en-CA"/>
          </a:p>
        </p:txBody>
      </p:sp>
    </p:spTree>
    <p:extLst>
      <p:ext uri="{BB962C8B-B14F-4D97-AF65-F5344CB8AC3E}">
        <p14:creationId xmlns:p14="http://schemas.microsoft.com/office/powerpoint/2010/main" val="3172755719"/>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1426-7BCF-43DE-D151-B7552597C1D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2D1FDDD-9CDB-FB8A-D4D2-AE7AD5ECDB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FBA133D-10E2-D99C-AEF6-C108CD7022F1}"/>
              </a:ext>
            </a:extLst>
          </p:cNvPr>
          <p:cNvSpPr>
            <a:spLocks noGrp="1"/>
          </p:cNvSpPr>
          <p:nvPr>
            <p:ph type="dt" sz="half" idx="10"/>
          </p:nvPr>
        </p:nvSpPr>
        <p:spPr/>
        <p:txBody>
          <a:bodyPr/>
          <a:lstStyle/>
          <a:p>
            <a:fld id="{D1128054-A72C-4F0A-BA5B-540D3D62A89E}" type="datetimeFigureOut">
              <a:rPr lang="en-CA" smtClean="0"/>
              <a:t>2025-05-15</a:t>
            </a:fld>
            <a:endParaRPr lang="en-CA"/>
          </a:p>
        </p:txBody>
      </p:sp>
      <p:sp>
        <p:nvSpPr>
          <p:cNvPr id="5" name="Footer Placeholder 4">
            <a:extLst>
              <a:ext uri="{FF2B5EF4-FFF2-40B4-BE49-F238E27FC236}">
                <a16:creationId xmlns:a16="http://schemas.microsoft.com/office/drawing/2014/main" id="{9D764140-35AE-46D4-ED48-3EAA87C165F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DF25464-5EF7-F486-1E3A-72AD08075647}"/>
              </a:ext>
            </a:extLst>
          </p:cNvPr>
          <p:cNvSpPr>
            <a:spLocks noGrp="1"/>
          </p:cNvSpPr>
          <p:nvPr>
            <p:ph type="sldNum" sz="quarter" idx="12"/>
          </p:nvPr>
        </p:nvSpPr>
        <p:spPr/>
        <p:txBody>
          <a:bodyPr/>
          <a:lstStyle/>
          <a:p>
            <a:fld id="{8BEE68C2-95EF-4465-BF5C-8532F9FD8223}" type="slidenum">
              <a:rPr lang="en-CA" smtClean="0"/>
              <a:t>‹#›</a:t>
            </a:fld>
            <a:endParaRPr lang="en-CA"/>
          </a:p>
        </p:txBody>
      </p:sp>
    </p:spTree>
    <p:extLst>
      <p:ext uri="{BB962C8B-B14F-4D97-AF65-F5344CB8AC3E}">
        <p14:creationId xmlns:p14="http://schemas.microsoft.com/office/powerpoint/2010/main" val="383806685"/>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35AC-9EC7-E121-902A-E9C9A51D2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FF7018D-1313-D120-C339-AD03E3AD5D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4997C8-5A59-CBB7-25EB-A8F164E9BA3F}"/>
              </a:ext>
            </a:extLst>
          </p:cNvPr>
          <p:cNvSpPr>
            <a:spLocks noGrp="1"/>
          </p:cNvSpPr>
          <p:nvPr>
            <p:ph type="dt" sz="half" idx="10"/>
          </p:nvPr>
        </p:nvSpPr>
        <p:spPr/>
        <p:txBody>
          <a:bodyPr/>
          <a:lstStyle/>
          <a:p>
            <a:fld id="{D1128054-A72C-4F0A-BA5B-540D3D62A89E}" type="datetimeFigureOut">
              <a:rPr lang="en-CA" smtClean="0"/>
              <a:t>2025-05-15</a:t>
            </a:fld>
            <a:endParaRPr lang="en-CA"/>
          </a:p>
        </p:txBody>
      </p:sp>
      <p:sp>
        <p:nvSpPr>
          <p:cNvPr id="5" name="Footer Placeholder 4">
            <a:extLst>
              <a:ext uri="{FF2B5EF4-FFF2-40B4-BE49-F238E27FC236}">
                <a16:creationId xmlns:a16="http://schemas.microsoft.com/office/drawing/2014/main" id="{9C183C10-71E6-D006-0F58-5D72EA56882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91A69B0-7FA2-F489-FF43-36E9CBCA19A2}"/>
              </a:ext>
            </a:extLst>
          </p:cNvPr>
          <p:cNvSpPr>
            <a:spLocks noGrp="1"/>
          </p:cNvSpPr>
          <p:nvPr>
            <p:ph type="sldNum" sz="quarter" idx="12"/>
          </p:nvPr>
        </p:nvSpPr>
        <p:spPr/>
        <p:txBody>
          <a:bodyPr/>
          <a:lstStyle/>
          <a:p>
            <a:fld id="{8BEE68C2-95EF-4465-BF5C-8532F9FD8223}" type="slidenum">
              <a:rPr lang="en-CA" smtClean="0"/>
              <a:t>‹#›</a:t>
            </a:fld>
            <a:endParaRPr lang="en-CA"/>
          </a:p>
        </p:txBody>
      </p:sp>
    </p:spTree>
    <p:extLst>
      <p:ext uri="{BB962C8B-B14F-4D97-AF65-F5344CB8AC3E}">
        <p14:creationId xmlns:p14="http://schemas.microsoft.com/office/powerpoint/2010/main" val="115953293"/>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EF86B-28F6-19AB-E0C0-D0A2F2114EF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71C3DD5-3FFB-A01D-F5D6-E399969EC1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57ABB02-DBC5-2315-B7EA-7354B74758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A59158D-B00C-1BF8-11D8-E16D0E5015DD}"/>
              </a:ext>
            </a:extLst>
          </p:cNvPr>
          <p:cNvSpPr>
            <a:spLocks noGrp="1"/>
          </p:cNvSpPr>
          <p:nvPr>
            <p:ph type="dt" sz="half" idx="10"/>
          </p:nvPr>
        </p:nvSpPr>
        <p:spPr/>
        <p:txBody>
          <a:bodyPr/>
          <a:lstStyle/>
          <a:p>
            <a:fld id="{D1128054-A72C-4F0A-BA5B-540D3D62A89E}" type="datetimeFigureOut">
              <a:rPr lang="en-CA" smtClean="0"/>
              <a:t>2025-05-15</a:t>
            </a:fld>
            <a:endParaRPr lang="en-CA"/>
          </a:p>
        </p:txBody>
      </p:sp>
      <p:sp>
        <p:nvSpPr>
          <p:cNvPr id="6" name="Footer Placeholder 5">
            <a:extLst>
              <a:ext uri="{FF2B5EF4-FFF2-40B4-BE49-F238E27FC236}">
                <a16:creationId xmlns:a16="http://schemas.microsoft.com/office/drawing/2014/main" id="{85D2493F-224E-CDBB-711A-8C4F96F524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3573F2A-25D4-0185-9F79-DAD7A36DB342}"/>
              </a:ext>
            </a:extLst>
          </p:cNvPr>
          <p:cNvSpPr>
            <a:spLocks noGrp="1"/>
          </p:cNvSpPr>
          <p:nvPr>
            <p:ph type="sldNum" sz="quarter" idx="12"/>
          </p:nvPr>
        </p:nvSpPr>
        <p:spPr/>
        <p:txBody>
          <a:bodyPr/>
          <a:lstStyle/>
          <a:p>
            <a:fld id="{8BEE68C2-95EF-4465-BF5C-8532F9FD8223}" type="slidenum">
              <a:rPr lang="en-CA" smtClean="0"/>
              <a:t>‹#›</a:t>
            </a:fld>
            <a:endParaRPr lang="en-CA"/>
          </a:p>
        </p:txBody>
      </p:sp>
    </p:spTree>
    <p:extLst>
      <p:ext uri="{BB962C8B-B14F-4D97-AF65-F5344CB8AC3E}">
        <p14:creationId xmlns:p14="http://schemas.microsoft.com/office/powerpoint/2010/main" val="3360404699"/>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80C5-AA5C-6A52-28C6-DBCFA6CB2BD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3C41D5A-16F2-BBB7-8B95-01A3F5438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B8A9DA-8540-87D6-2896-C26745558E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CF22E17-4CC3-6E2F-A315-D7B5984E85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DBD940-2462-22D3-F7C2-F8760E6D94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B850C3A-AF0D-91C1-C0FB-BF6CCDE3A7BC}"/>
              </a:ext>
            </a:extLst>
          </p:cNvPr>
          <p:cNvSpPr>
            <a:spLocks noGrp="1"/>
          </p:cNvSpPr>
          <p:nvPr>
            <p:ph type="dt" sz="half" idx="10"/>
          </p:nvPr>
        </p:nvSpPr>
        <p:spPr/>
        <p:txBody>
          <a:bodyPr/>
          <a:lstStyle/>
          <a:p>
            <a:fld id="{D1128054-A72C-4F0A-BA5B-540D3D62A89E}" type="datetimeFigureOut">
              <a:rPr lang="en-CA" smtClean="0"/>
              <a:t>2025-05-15</a:t>
            </a:fld>
            <a:endParaRPr lang="en-CA"/>
          </a:p>
        </p:txBody>
      </p:sp>
      <p:sp>
        <p:nvSpPr>
          <p:cNvPr id="8" name="Footer Placeholder 7">
            <a:extLst>
              <a:ext uri="{FF2B5EF4-FFF2-40B4-BE49-F238E27FC236}">
                <a16:creationId xmlns:a16="http://schemas.microsoft.com/office/drawing/2014/main" id="{977DF359-A11D-B103-3616-F41B8B702B4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43DC5C9-D52B-54D9-6B17-729EF7A41793}"/>
              </a:ext>
            </a:extLst>
          </p:cNvPr>
          <p:cNvSpPr>
            <a:spLocks noGrp="1"/>
          </p:cNvSpPr>
          <p:nvPr>
            <p:ph type="sldNum" sz="quarter" idx="12"/>
          </p:nvPr>
        </p:nvSpPr>
        <p:spPr/>
        <p:txBody>
          <a:bodyPr/>
          <a:lstStyle/>
          <a:p>
            <a:fld id="{8BEE68C2-95EF-4465-BF5C-8532F9FD8223}" type="slidenum">
              <a:rPr lang="en-CA" smtClean="0"/>
              <a:t>‹#›</a:t>
            </a:fld>
            <a:endParaRPr lang="en-CA"/>
          </a:p>
        </p:txBody>
      </p:sp>
    </p:spTree>
    <p:extLst>
      <p:ext uri="{BB962C8B-B14F-4D97-AF65-F5344CB8AC3E}">
        <p14:creationId xmlns:p14="http://schemas.microsoft.com/office/powerpoint/2010/main" val="325414798"/>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1F4FB-3DE0-C5B5-8A33-0C4579D86E4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241F273-3CE4-341E-19BF-A67776D3BD4F}"/>
              </a:ext>
            </a:extLst>
          </p:cNvPr>
          <p:cNvSpPr>
            <a:spLocks noGrp="1"/>
          </p:cNvSpPr>
          <p:nvPr>
            <p:ph type="dt" sz="half" idx="10"/>
          </p:nvPr>
        </p:nvSpPr>
        <p:spPr/>
        <p:txBody>
          <a:bodyPr/>
          <a:lstStyle/>
          <a:p>
            <a:fld id="{D1128054-A72C-4F0A-BA5B-540D3D62A89E}" type="datetimeFigureOut">
              <a:rPr lang="en-CA" smtClean="0"/>
              <a:t>2025-05-15</a:t>
            </a:fld>
            <a:endParaRPr lang="en-CA"/>
          </a:p>
        </p:txBody>
      </p:sp>
      <p:sp>
        <p:nvSpPr>
          <p:cNvPr id="4" name="Footer Placeholder 3">
            <a:extLst>
              <a:ext uri="{FF2B5EF4-FFF2-40B4-BE49-F238E27FC236}">
                <a16:creationId xmlns:a16="http://schemas.microsoft.com/office/drawing/2014/main" id="{661707B9-2DFE-E736-F429-4BC693DA993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F13A8F3-5E44-AA03-C796-4F167A55CC85}"/>
              </a:ext>
            </a:extLst>
          </p:cNvPr>
          <p:cNvSpPr>
            <a:spLocks noGrp="1"/>
          </p:cNvSpPr>
          <p:nvPr>
            <p:ph type="sldNum" sz="quarter" idx="12"/>
          </p:nvPr>
        </p:nvSpPr>
        <p:spPr/>
        <p:txBody>
          <a:bodyPr/>
          <a:lstStyle/>
          <a:p>
            <a:fld id="{8BEE68C2-95EF-4465-BF5C-8532F9FD8223}" type="slidenum">
              <a:rPr lang="en-CA" smtClean="0"/>
              <a:t>‹#›</a:t>
            </a:fld>
            <a:endParaRPr lang="en-CA"/>
          </a:p>
        </p:txBody>
      </p:sp>
    </p:spTree>
    <p:extLst>
      <p:ext uri="{BB962C8B-B14F-4D97-AF65-F5344CB8AC3E}">
        <p14:creationId xmlns:p14="http://schemas.microsoft.com/office/powerpoint/2010/main" val="1205014077"/>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886A1-0779-5C72-6D55-D7BDD80F62C4}"/>
              </a:ext>
            </a:extLst>
          </p:cNvPr>
          <p:cNvSpPr>
            <a:spLocks noGrp="1"/>
          </p:cNvSpPr>
          <p:nvPr>
            <p:ph type="dt" sz="half" idx="10"/>
          </p:nvPr>
        </p:nvSpPr>
        <p:spPr/>
        <p:txBody>
          <a:bodyPr/>
          <a:lstStyle/>
          <a:p>
            <a:fld id="{D1128054-A72C-4F0A-BA5B-540D3D62A89E}" type="datetimeFigureOut">
              <a:rPr lang="en-CA" smtClean="0"/>
              <a:t>2025-05-15</a:t>
            </a:fld>
            <a:endParaRPr lang="en-CA"/>
          </a:p>
        </p:txBody>
      </p:sp>
      <p:sp>
        <p:nvSpPr>
          <p:cNvPr id="3" name="Footer Placeholder 2">
            <a:extLst>
              <a:ext uri="{FF2B5EF4-FFF2-40B4-BE49-F238E27FC236}">
                <a16:creationId xmlns:a16="http://schemas.microsoft.com/office/drawing/2014/main" id="{B964E200-9AB5-B8FD-DA67-CCC46F6405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DC68455-7774-FA98-33BB-FA25EA2FE51A}"/>
              </a:ext>
            </a:extLst>
          </p:cNvPr>
          <p:cNvSpPr>
            <a:spLocks noGrp="1"/>
          </p:cNvSpPr>
          <p:nvPr>
            <p:ph type="sldNum" sz="quarter" idx="12"/>
          </p:nvPr>
        </p:nvSpPr>
        <p:spPr/>
        <p:txBody>
          <a:bodyPr/>
          <a:lstStyle/>
          <a:p>
            <a:fld id="{8BEE68C2-95EF-4465-BF5C-8532F9FD8223}" type="slidenum">
              <a:rPr lang="en-CA" smtClean="0"/>
              <a:t>‹#›</a:t>
            </a:fld>
            <a:endParaRPr lang="en-CA"/>
          </a:p>
        </p:txBody>
      </p:sp>
    </p:spTree>
    <p:extLst>
      <p:ext uri="{BB962C8B-B14F-4D97-AF65-F5344CB8AC3E}">
        <p14:creationId xmlns:p14="http://schemas.microsoft.com/office/powerpoint/2010/main" val="2827288400"/>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F1FC0-4DEB-8B10-8191-13C8EDDC2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0E77641-D5FD-1B46-B91A-651341B5AC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FE48ECC-73CF-296E-8DFE-5986CFD15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169D4-845A-6AC5-5F75-56AA12210137}"/>
              </a:ext>
            </a:extLst>
          </p:cNvPr>
          <p:cNvSpPr>
            <a:spLocks noGrp="1"/>
          </p:cNvSpPr>
          <p:nvPr>
            <p:ph type="dt" sz="half" idx="10"/>
          </p:nvPr>
        </p:nvSpPr>
        <p:spPr/>
        <p:txBody>
          <a:bodyPr/>
          <a:lstStyle/>
          <a:p>
            <a:fld id="{D1128054-A72C-4F0A-BA5B-540D3D62A89E}" type="datetimeFigureOut">
              <a:rPr lang="en-CA" smtClean="0"/>
              <a:t>2025-05-15</a:t>
            </a:fld>
            <a:endParaRPr lang="en-CA"/>
          </a:p>
        </p:txBody>
      </p:sp>
      <p:sp>
        <p:nvSpPr>
          <p:cNvPr id="6" name="Footer Placeholder 5">
            <a:extLst>
              <a:ext uri="{FF2B5EF4-FFF2-40B4-BE49-F238E27FC236}">
                <a16:creationId xmlns:a16="http://schemas.microsoft.com/office/drawing/2014/main" id="{A91A5F1C-EBE1-6300-CB8E-1656825DE96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0957674-8338-E7A2-AB7A-502096ECB387}"/>
              </a:ext>
            </a:extLst>
          </p:cNvPr>
          <p:cNvSpPr>
            <a:spLocks noGrp="1"/>
          </p:cNvSpPr>
          <p:nvPr>
            <p:ph type="sldNum" sz="quarter" idx="12"/>
          </p:nvPr>
        </p:nvSpPr>
        <p:spPr/>
        <p:txBody>
          <a:bodyPr/>
          <a:lstStyle/>
          <a:p>
            <a:fld id="{8BEE68C2-95EF-4465-BF5C-8532F9FD8223}" type="slidenum">
              <a:rPr lang="en-CA" smtClean="0"/>
              <a:t>‹#›</a:t>
            </a:fld>
            <a:endParaRPr lang="en-CA"/>
          </a:p>
        </p:txBody>
      </p:sp>
    </p:spTree>
    <p:extLst>
      <p:ext uri="{BB962C8B-B14F-4D97-AF65-F5344CB8AC3E}">
        <p14:creationId xmlns:p14="http://schemas.microsoft.com/office/powerpoint/2010/main" val="2643745737"/>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26E4-EB8E-F138-1182-6B4A4CC23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8A85496-7432-E427-E144-2F31D64FC7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9A1C1F1-0A48-645F-C04F-1C37B63CB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29229F-C594-9BD9-E015-A4ED59D08916}"/>
              </a:ext>
            </a:extLst>
          </p:cNvPr>
          <p:cNvSpPr>
            <a:spLocks noGrp="1"/>
          </p:cNvSpPr>
          <p:nvPr>
            <p:ph type="dt" sz="half" idx="10"/>
          </p:nvPr>
        </p:nvSpPr>
        <p:spPr/>
        <p:txBody>
          <a:bodyPr/>
          <a:lstStyle/>
          <a:p>
            <a:fld id="{D1128054-A72C-4F0A-BA5B-540D3D62A89E}" type="datetimeFigureOut">
              <a:rPr lang="en-CA" smtClean="0"/>
              <a:t>2025-05-15</a:t>
            </a:fld>
            <a:endParaRPr lang="en-CA"/>
          </a:p>
        </p:txBody>
      </p:sp>
      <p:sp>
        <p:nvSpPr>
          <p:cNvPr id="6" name="Footer Placeholder 5">
            <a:extLst>
              <a:ext uri="{FF2B5EF4-FFF2-40B4-BE49-F238E27FC236}">
                <a16:creationId xmlns:a16="http://schemas.microsoft.com/office/drawing/2014/main" id="{1E325F89-54B2-FB41-43C0-78B3A6B5123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77DBA66-CA5C-6931-A97F-07B2D44BF3FD}"/>
              </a:ext>
            </a:extLst>
          </p:cNvPr>
          <p:cNvSpPr>
            <a:spLocks noGrp="1"/>
          </p:cNvSpPr>
          <p:nvPr>
            <p:ph type="sldNum" sz="quarter" idx="12"/>
          </p:nvPr>
        </p:nvSpPr>
        <p:spPr/>
        <p:txBody>
          <a:bodyPr/>
          <a:lstStyle/>
          <a:p>
            <a:fld id="{8BEE68C2-95EF-4465-BF5C-8532F9FD8223}" type="slidenum">
              <a:rPr lang="en-CA" smtClean="0"/>
              <a:t>‹#›</a:t>
            </a:fld>
            <a:endParaRPr lang="en-CA"/>
          </a:p>
        </p:txBody>
      </p:sp>
    </p:spTree>
    <p:extLst>
      <p:ext uri="{BB962C8B-B14F-4D97-AF65-F5344CB8AC3E}">
        <p14:creationId xmlns:p14="http://schemas.microsoft.com/office/powerpoint/2010/main" val="1951944171"/>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DB00A-BA3D-9E09-F213-6C052E94EA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C862907-FD98-B502-7B93-74DF17F6D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6435C34-33C0-D744-AA51-03C09BF36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28054-A72C-4F0A-BA5B-540D3D62A89E}" type="datetimeFigureOut">
              <a:rPr lang="en-CA" smtClean="0"/>
              <a:t>2025-05-15</a:t>
            </a:fld>
            <a:endParaRPr lang="en-CA"/>
          </a:p>
        </p:txBody>
      </p:sp>
      <p:sp>
        <p:nvSpPr>
          <p:cNvPr id="5" name="Footer Placeholder 4">
            <a:extLst>
              <a:ext uri="{FF2B5EF4-FFF2-40B4-BE49-F238E27FC236}">
                <a16:creationId xmlns:a16="http://schemas.microsoft.com/office/drawing/2014/main" id="{668A71CB-56B2-7726-725C-002CF985D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8BCF8B7-A123-D8E9-025A-DD951DD113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E68C2-95EF-4465-BF5C-8532F9FD8223}" type="slidenum">
              <a:rPr lang="en-CA" smtClean="0"/>
              <a:t>‹#›</a:t>
            </a:fld>
            <a:endParaRPr lang="en-CA"/>
          </a:p>
        </p:txBody>
      </p:sp>
    </p:spTree>
    <p:extLst>
      <p:ext uri="{BB962C8B-B14F-4D97-AF65-F5344CB8AC3E}">
        <p14:creationId xmlns:p14="http://schemas.microsoft.com/office/powerpoint/2010/main" val="3917241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camal.org/members"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jpg"/><Relationship Id="rId1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image" Target="../media/image13.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4.png"/><Relationship Id="rId10" Type="http://schemas.openxmlformats.org/officeDocument/2006/relationships/image" Target="../media/image9.jpeg"/><Relationship Id="rId4" Type="http://schemas.openxmlformats.org/officeDocument/2006/relationships/image" Target="../media/image15.png"/><Relationship Id="rId9" Type="http://schemas.openxmlformats.org/officeDocument/2006/relationships/image" Target="../media/image8.jpg"/><Relationship Id="rId14"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4186-36FF-93CC-D5A6-4074F317B8B1}"/>
              </a:ext>
            </a:extLst>
          </p:cNvPr>
          <p:cNvSpPr>
            <a:spLocks noGrp="1"/>
          </p:cNvSpPr>
          <p:nvPr>
            <p:ph type="ctrTitle"/>
          </p:nvPr>
        </p:nvSpPr>
        <p:spPr>
          <a:xfrm>
            <a:off x="1785503" y="2421730"/>
            <a:ext cx="8620991" cy="2014539"/>
          </a:xfrm>
        </p:spPr>
        <p:txBody>
          <a:bodyPr>
            <a:normAutofit fontScale="90000"/>
          </a:bodyPr>
          <a:lstStyle/>
          <a:p>
            <a:r>
              <a:rPr lang="en-CA" sz="8000" b="1" dirty="0">
                <a:solidFill>
                  <a:srgbClr val="6E142C"/>
                </a:solidFill>
              </a:rPr>
              <a:t>THANK YOU</a:t>
            </a:r>
            <a:br>
              <a:rPr lang="en-CA" sz="8000" b="1" dirty="0">
                <a:solidFill>
                  <a:srgbClr val="6E142C"/>
                </a:solidFill>
              </a:rPr>
            </a:br>
            <a:r>
              <a:rPr lang="en-CA" sz="8000" b="1" dirty="0">
                <a:solidFill>
                  <a:srgbClr val="6E142C"/>
                </a:solidFill>
              </a:rPr>
              <a:t>for supporting the 2025 Heritage Fair!</a:t>
            </a:r>
            <a:endParaRPr lang="en-CA" dirty="0">
              <a:solidFill>
                <a:srgbClr val="6E142C"/>
              </a:solidFill>
            </a:endParaRPr>
          </a:p>
        </p:txBody>
      </p:sp>
      <p:pic>
        <p:nvPicPr>
          <p:cNvPr id="11" name="Picture 10" descr="A picture containing text, font, rectangle, design&#10;&#10;Description automatically generated">
            <a:extLst>
              <a:ext uri="{FF2B5EF4-FFF2-40B4-BE49-F238E27FC236}">
                <a16:creationId xmlns:a16="http://schemas.microsoft.com/office/drawing/2014/main" id="{CC6AB935-D2E2-8163-B8A7-F599F56ED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3489" y="4722179"/>
            <a:ext cx="1725020" cy="1919671"/>
          </a:xfrm>
          <a:prstGeom prst="rect">
            <a:avLst/>
          </a:prstGeom>
        </p:spPr>
      </p:pic>
      <p:pic>
        <p:nvPicPr>
          <p:cNvPr id="13" name="Picture 12" descr="A picture containing logo, symbol, emblem, font&#10;&#10;Description automatically generated">
            <a:extLst>
              <a:ext uri="{FF2B5EF4-FFF2-40B4-BE49-F238E27FC236}">
                <a16:creationId xmlns:a16="http://schemas.microsoft.com/office/drawing/2014/main" id="{9265599F-B6E9-B442-B503-536EBDE4F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399" y="266138"/>
            <a:ext cx="2562027" cy="2562027"/>
          </a:xfrm>
          <a:prstGeom prst="rect">
            <a:avLst/>
          </a:prstGeom>
        </p:spPr>
      </p:pic>
    </p:spTree>
    <p:extLst>
      <p:ext uri="{BB962C8B-B14F-4D97-AF65-F5344CB8AC3E}">
        <p14:creationId xmlns:p14="http://schemas.microsoft.com/office/powerpoint/2010/main" val="3201418128"/>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room&#10;&#10;AI-generated content may be incorrect.">
            <a:extLst>
              <a:ext uri="{FF2B5EF4-FFF2-40B4-BE49-F238E27FC236}">
                <a16:creationId xmlns:a16="http://schemas.microsoft.com/office/drawing/2014/main" id="{95C2BE6A-B1A6-9868-C6A5-3790FD4CA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82" y="-193934"/>
            <a:ext cx="12299182" cy="8210445"/>
          </a:xfrm>
          <a:prstGeom prst="rect">
            <a:avLst/>
          </a:prstGeom>
        </p:spPr>
      </p:pic>
      <p:sp>
        <p:nvSpPr>
          <p:cNvPr id="2" name="Title 1">
            <a:extLst>
              <a:ext uri="{FF2B5EF4-FFF2-40B4-BE49-F238E27FC236}">
                <a16:creationId xmlns:a16="http://schemas.microsoft.com/office/drawing/2014/main" id="{4D9E999F-98A1-1917-11DB-B1F7FF7A406D}"/>
              </a:ext>
            </a:extLst>
          </p:cNvPr>
          <p:cNvSpPr>
            <a:spLocks noGrp="1"/>
          </p:cNvSpPr>
          <p:nvPr>
            <p:ph type="title"/>
          </p:nvPr>
        </p:nvSpPr>
        <p:spPr>
          <a:xfrm>
            <a:off x="306355" y="410547"/>
            <a:ext cx="6486331" cy="850933"/>
          </a:xfrm>
        </p:spPr>
        <p:txBody>
          <a:bodyPr/>
          <a:lstStyle/>
          <a:p>
            <a:r>
              <a:rPr lang="en-CA" b="1" dirty="0">
                <a:solidFill>
                  <a:schemeClr val="bg1"/>
                </a:solidFill>
              </a:rPr>
              <a:t>Thanks Chantal!</a:t>
            </a:r>
          </a:p>
        </p:txBody>
      </p:sp>
    </p:spTree>
    <p:extLst>
      <p:ext uri="{BB962C8B-B14F-4D97-AF65-F5344CB8AC3E}">
        <p14:creationId xmlns:p14="http://schemas.microsoft.com/office/powerpoint/2010/main" val="4206521277"/>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30318-D153-86E0-4B18-2C437CB8BA8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0A33675-46A4-B0A2-600D-243101D4EB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14" y="-572748"/>
            <a:ext cx="12298314" cy="8210445"/>
          </a:xfrm>
          <a:prstGeom prst="rect">
            <a:avLst/>
          </a:prstGeom>
        </p:spPr>
      </p:pic>
      <p:sp>
        <p:nvSpPr>
          <p:cNvPr id="2" name="Title 1">
            <a:extLst>
              <a:ext uri="{FF2B5EF4-FFF2-40B4-BE49-F238E27FC236}">
                <a16:creationId xmlns:a16="http://schemas.microsoft.com/office/drawing/2014/main" id="{8529C942-56BD-A701-D924-73FDF85FCC2D}"/>
              </a:ext>
            </a:extLst>
          </p:cNvPr>
          <p:cNvSpPr>
            <a:spLocks noGrp="1"/>
          </p:cNvSpPr>
          <p:nvPr>
            <p:ph type="title"/>
          </p:nvPr>
        </p:nvSpPr>
        <p:spPr>
          <a:xfrm>
            <a:off x="111968" y="6007067"/>
            <a:ext cx="6486331" cy="850933"/>
          </a:xfrm>
        </p:spPr>
        <p:txBody>
          <a:bodyPr/>
          <a:lstStyle/>
          <a:p>
            <a:r>
              <a:rPr lang="en-CA" b="1" dirty="0"/>
              <a:t>Thanks Paul!</a:t>
            </a:r>
          </a:p>
        </p:txBody>
      </p:sp>
    </p:spTree>
    <p:extLst>
      <p:ext uri="{BB962C8B-B14F-4D97-AF65-F5344CB8AC3E}">
        <p14:creationId xmlns:p14="http://schemas.microsoft.com/office/powerpoint/2010/main" val="2806563020"/>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room&#10;&#10;AI-generated content may be incorrect.">
            <a:extLst>
              <a:ext uri="{FF2B5EF4-FFF2-40B4-BE49-F238E27FC236}">
                <a16:creationId xmlns:a16="http://schemas.microsoft.com/office/drawing/2014/main" id="{56998A42-8B4A-C6BE-F774-B0EDA112F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24" y="-732415"/>
            <a:ext cx="12475851" cy="8328969"/>
          </a:xfrm>
          <a:prstGeom prst="rect">
            <a:avLst/>
          </a:prstGeom>
        </p:spPr>
      </p:pic>
      <p:sp>
        <p:nvSpPr>
          <p:cNvPr id="2" name="Title 1">
            <a:extLst>
              <a:ext uri="{FF2B5EF4-FFF2-40B4-BE49-F238E27FC236}">
                <a16:creationId xmlns:a16="http://schemas.microsoft.com/office/drawing/2014/main" id="{D3B7D445-2E77-60C5-2A0A-8047CFDE190A}"/>
              </a:ext>
            </a:extLst>
          </p:cNvPr>
          <p:cNvSpPr>
            <a:spLocks noGrp="1"/>
          </p:cNvSpPr>
          <p:nvPr>
            <p:ph type="title"/>
          </p:nvPr>
        </p:nvSpPr>
        <p:spPr>
          <a:xfrm>
            <a:off x="7071527" y="5791235"/>
            <a:ext cx="10515600" cy="1325563"/>
          </a:xfrm>
        </p:spPr>
        <p:txBody>
          <a:bodyPr/>
          <a:lstStyle/>
          <a:p>
            <a:r>
              <a:rPr lang="en-CA" b="1" dirty="0">
                <a:solidFill>
                  <a:schemeClr val="bg1"/>
                </a:solidFill>
              </a:rPr>
              <a:t>Thanks Judges!</a:t>
            </a:r>
          </a:p>
        </p:txBody>
      </p:sp>
    </p:spTree>
    <p:extLst>
      <p:ext uri="{BB962C8B-B14F-4D97-AF65-F5344CB8AC3E}">
        <p14:creationId xmlns:p14="http://schemas.microsoft.com/office/powerpoint/2010/main" val="2975156138"/>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AI-generated content may be incorrect.">
            <a:extLst>
              <a:ext uri="{FF2B5EF4-FFF2-40B4-BE49-F238E27FC236}">
                <a16:creationId xmlns:a16="http://schemas.microsoft.com/office/drawing/2014/main" id="{E7E0618C-8E45-6015-99DD-8787D21ED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89" y="-1195036"/>
            <a:ext cx="13113600" cy="8752832"/>
          </a:xfrm>
          <a:prstGeom prst="rect">
            <a:avLst/>
          </a:prstGeom>
        </p:spPr>
      </p:pic>
      <p:sp>
        <p:nvSpPr>
          <p:cNvPr id="2" name="Title 1">
            <a:extLst>
              <a:ext uri="{FF2B5EF4-FFF2-40B4-BE49-F238E27FC236}">
                <a16:creationId xmlns:a16="http://schemas.microsoft.com/office/drawing/2014/main" id="{38E279FA-F132-1FAC-DB5C-AFEE086F9C1E}"/>
              </a:ext>
            </a:extLst>
          </p:cNvPr>
          <p:cNvSpPr>
            <a:spLocks noGrp="1"/>
          </p:cNvSpPr>
          <p:nvPr>
            <p:ph type="title"/>
          </p:nvPr>
        </p:nvSpPr>
        <p:spPr>
          <a:xfrm>
            <a:off x="405402" y="5258260"/>
            <a:ext cx="4407041" cy="1325563"/>
          </a:xfrm>
        </p:spPr>
        <p:txBody>
          <a:bodyPr/>
          <a:lstStyle/>
          <a:p>
            <a:r>
              <a:rPr lang="en-CA" b="1" dirty="0">
                <a:solidFill>
                  <a:schemeClr val="bg1"/>
                </a:solidFill>
              </a:rPr>
              <a:t>Congratulations to all participants!</a:t>
            </a:r>
          </a:p>
        </p:txBody>
      </p:sp>
    </p:spTree>
    <p:extLst>
      <p:ext uri="{BB962C8B-B14F-4D97-AF65-F5344CB8AC3E}">
        <p14:creationId xmlns:p14="http://schemas.microsoft.com/office/powerpoint/2010/main" val="3210195181"/>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a room&#10;&#10;AI-generated content may be incorrect.">
            <a:extLst>
              <a:ext uri="{FF2B5EF4-FFF2-40B4-BE49-F238E27FC236}">
                <a16:creationId xmlns:a16="http://schemas.microsoft.com/office/drawing/2014/main" id="{975EA72F-83CC-1461-5003-BB282CA9B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84" y="-707217"/>
            <a:ext cx="12449907" cy="8310442"/>
          </a:xfrm>
          <a:prstGeom prst="rect">
            <a:avLst/>
          </a:prstGeom>
        </p:spPr>
      </p:pic>
    </p:spTree>
    <p:extLst>
      <p:ext uri="{BB962C8B-B14F-4D97-AF65-F5344CB8AC3E}">
        <p14:creationId xmlns:p14="http://schemas.microsoft.com/office/powerpoint/2010/main" val="1585918808"/>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BC1C9-C0CA-F83D-4136-381A115A5A4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E9E75A1-AACD-52FE-5352-4B070D6C5E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638" y="-707217"/>
            <a:ext cx="12448214" cy="8310442"/>
          </a:xfrm>
          <a:prstGeom prst="rect">
            <a:avLst/>
          </a:prstGeom>
        </p:spPr>
      </p:pic>
    </p:spTree>
    <p:extLst>
      <p:ext uri="{BB962C8B-B14F-4D97-AF65-F5344CB8AC3E}">
        <p14:creationId xmlns:p14="http://schemas.microsoft.com/office/powerpoint/2010/main" val="2020170886"/>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70EDE-4CB9-F0E9-2FBC-F82E233C737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E2A970A-5AF4-BF63-61DB-57FDF99E2A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484" y="-707084"/>
            <a:ext cx="12449907" cy="8310175"/>
          </a:xfrm>
          <a:prstGeom prst="rect">
            <a:avLst/>
          </a:prstGeom>
        </p:spPr>
      </p:pic>
    </p:spTree>
    <p:extLst>
      <p:ext uri="{BB962C8B-B14F-4D97-AF65-F5344CB8AC3E}">
        <p14:creationId xmlns:p14="http://schemas.microsoft.com/office/powerpoint/2010/main" val="1957654312"/>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B92-0113-6A82-6999-94ABFF07D4B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82C27F2-B178-1CE2-26C4-2F5A904D98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484" y="-707001"/>
            <a:ext cx="12449907" cy="8310010"/>
          </a:xfrm>
          <a:prstGeom prst="rect">
            <a:avLst/>
          </a:prstGeom>
        </p:spPr>
      </p:pic>
    </p:spTree>
    <p:extLst>
      <p:ext uri="{BB962C8B-B14F-4D97-AF65-F5344CB8AC3E}">
        <p14:creationId xmlns:p14="http://schemas.microsoft.com/office/powerpoint/2010/main" val="2137553425"/>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1F9C0-E6B3-1FDB-45FF-260584FD1B2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539499E-0B60-E17D-E829-95C1EE3817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109" y="-706164"/>
            <a:ext cx="12447156" cy="8308335"/>
          </a:xfrm>
          <a:prstGeom prst="rect">
            <a:avLst/>
          </a:prstGeom>
        </p:spPr>
      </p:pic>
    </p:spTree>
    <p:extLst>
      <p:ext uri="{BB962C8B-B14F-4D97-AF65-F5344CB8AC3E}">
        <p14:creationId xmlns:p14="http://schemas.microsoft.com/office/powerpoint/2010/main" val="2476915188"/>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BA658-1717-A3C2-5BB0-583DFFF8BC3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5666594-860C-9652-B3ED-EF836A2C2B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49801"/>
            <a:ext cx="12449207" cy="8310010"/>
          </a:xfrm>
          <a:prstGeom prst="rect">
            <a:avLst/>
          </a:prstGeom>
        </p:spPr>
      </p:pic>
    </p:spTree>
    <p:extLst>
      <p:ext uri="{BB962C8B-B14F-4D97-AF65-F5344CB8AC3E}">
        <p14:creationId xmlns:p14="http://schemas.microsoft.com/office/powerpoint/2010/main" val="1110304533"/>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72FFA7-57CD-2ACE-4579-CB96075B4A24}"/>
              </a:ext>
            </a:extLst>
          </p:cNvPr>
          <p:cNvSpPr>
            <a:spLocks noGrp="1"/>
          </p:cNvSpPr>
          <p:nvPr>
            <p:ph idx="1"/>
          </p:nvPr>
        </p:nvSpPr>
        <p:spPr>
          <a:xfrm>
            <a:off x="838200" y="1870780"/>
            <a:ext cx="10515600" cy="4351338"/>
          </a:xfrm>
        </p:spPr>
        <p:txBody>
          <a:bodyPr>
            <a:normAutofit/>
          </a:bodyPr>
          <a:lstStyle/>
          <a:p>
            <a:pPr marL="0" indent="0" algn="ctr">
              <a:buNone/>
            </a:pPr>
            <a:r>
              <a:rPr lang="en-CA" sz="5000" dirty="0"/>
              <a:t>“The Cranbrook History Centre would like to acknowledge it resides on the homelands of the Ktunaxa People.”</a:t>
            </a:r>
          </a:p>
        </p:txBody>
      </p:sp>
      <p:pic>
        <p:nvPicPr>
          <p:cNvPr id="1032" name="Picture 8" descr="Ktunaxa National Calls Off Annual General Assembly - My Creston Now">
            <a:extLst>
              <a:ext uri="{FF2B5EF4-FFF2-40B4-BE49-F238E27FC236}">
                <a16:creationId xmlns:a16="http://schemas.microsoft.com/office/drawing/2014/main" id="{07091746-A864-779A-3724-DA9A26A73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441" y="4046449"/>
            <a:ext cx="4019117" cy="263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54361"/>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BCB38-1E6C-84F7-FEFF-956679DDFC6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421A430-2EED-439F-D4D1-1CD8A7CB63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069" y="-707001"/>
            <a:ext cx="12449077" cy="8310010"/>
          </a:xfrm>
          <a:prstGeom prst="rect">
            <a:avLst/>
          </a:prstGeom>
        </p:spPr>
      </p:pic>
    </p:spTree>
    <p:extLst>
      <p:ext uri="{BB962C8B-B14F-4D97-AF65-F5344CB8AC3E}">
        <p14:creationId xmlns:p14="http://schemas.microsoft.com/office/powerpoint/2010/main" val="4289610770"/>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4E1E0-23C5-3609-1A01-69E969567AB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597D166-CFBF-3A49-EBAC-A3FE228EB3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109" y="-707001"/>
            <a:ext cx="12447156" cy="8310010"/>
          </a:xfrm>
          <a:prstGeom prst="rect">
            <a:avLst/>
          </a:prstGeom>
        </p:spPr>
      </p:pic>
      <p:sp>
        <p:nvSpPr>
          <p:cNvPr id="2" name="Title 1">
            <a:extLst>
              <a:ext uri="{FF2B5EF4-FFF2-40B4-BE49-F238E27FC236}">
                <a16:creationId xmlns:a16="http://schemas.microsoft.com/office/drawing/2014/main" id="{4F3A35AC-000F-1782-8F9E-251E1DED4E9D}"/>
              </a:ext>
            </a:extLst>
          </p:cNvPr>
          <p:cNvSpPr>
            <a:spLocks noGrp="1"/>
          </p:cNvSpPr>
          <p:nvPr>
            <p:ph type="title"/>
          </p:nvPr>
        </p:nvSpPr>
        <p:spPr>
          <a:xfrm>
            <a:off x="405402" y="5258260"/>
            <a:ext cx="4407041" cy="1325563"/>
          </a:xfrm>
        </p:spPr>
        <p:txBody>
          <a:bodyPr/>
          <a:lstStyle/>
          <a:p>
            <a:r>
              <a:rPr lang="en-CA" b="1" dirty="0">
                <a:solidFill>
                  <a:schemeClr val="bg1"/>
                </a:solidFill>
              </a:rPr>
              <a:t>Thanks for all your support!</a:t>
            </a:r>
          </a:p>
        </p:txBody>
      </p:sp>
    </p:spTree>
    <p:extLst>
      <p:ext uri="{BB962C8B-B14F-4D97-AF65-F5344CB8AC3E}">
        <p14:creationId xmlns:p14="http://schemas.microsoft.com/office/powerpoint/2010/main" val="538410546"/>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9DC5-AD22-7A92-6F16-DF09DE359330}"/>
              </a:ext>
            </a:extLst>
          </p:cNvPr>
          <p:cNvSpPr>
            <a:spLocks noGrp="1"/>
          </p:cNvSpPr>
          <p:nvPr>
            <p:ph type="title"/>
          </p:nvPr>
        </p:nvSpPr>
        <p:spPr/>
        <p:txBody>
          <a:bodyPr/>
          <a:lstStyle/>
          <a:p>
            <a:r>
              <a:rPr lang="en-US" dirty="0"/>
              <a:t>New Memberships Available! </a:t>
            </a:r>
          </a:p>
        </p:txBody>
      </p:sp>
      <p:sp>
        <p:nvSpPr>
          <p:cNvPr id="3" name="Content Placeholder 2">
            <a:extLst>
              <a:ext uri="{FF2B5EF4-FFF2-40B4-BE49-F238E27FC236}">
                <a16:creationId xmlns:a16="http://schemas.microsoft.com/office/drawing/2014/main" id="{392AA084-F75C-0427-A8A5-DDEA92D9155E}"/>
              </a:ext>
            </a:extLst>
          </p:cNvPr>
          <p:cNvSpPr>
            <a:spLocks noGrp="1"/>
          </p:cNvSpPr>
          <p:nvPr>
            <p:ph idx="1"/>
          </p:nvPr>
        </p:nvSpPr>
        <p:spPr>
          <a:xfrm>
            <a:off x="838200" y="1561817"/>
            <a:ext cx="10515600" cy="4351338"/>
          </a:xfrm>
        </p:spPr>
        <p:txBody>
          <a:bodyPr>
            <a:normAutofit fontScale="47500" lnSpcReduction="20000"/>
          </a:bodyPr>
          <a:lstStyle/>
          <a:p>
            <a:pPr marL="0" indent="0">
              <a:buNone/>
            </a:pPr>
            <a:r>
              <a:rPr lang="en-US" sz="4200" dirty="0">
                <a:latin typeface="+mj-lt"/>
              </a:rPr>
              <a:t>As a member of Cranbrook Archives, Museum, and Landmark Society, you will enjoy exclusive benefits at both the Cranbrook History Centre and Fort Steele Heritage Town while directly supporting the preservation of local and national heritage for future generations.</a:t>
            </a:r>
            <a:endParaRPr lang="en-US" sz="4200" b="0" i="0" dirty="0">
              <a:solidFill>
                <a:srgbClr val="000000"/>
              </a:solidFill>
              <a:effectLst/>
              <a:latin typeface="+mj-lt"/>
            </a:endParaRPr>
          </a:p>
          <a:p>
            <a:pPr algn="l" rtl="0" fontAlgn="base">
              <a:lnSpc>
                <a:spcPct val="120000"/>
              </a:lnSpc>
              <a:buNone/>
            </a:pPr>
            <a:r>
              <a:rPr lang="en-US" sz="4200" b="1" i="0" dirty="0">
                <a:solidFill>
                  <a:srgbClr val="2F2E2E"/>
                </a:solidFill>
                <a:effectLst/>
                <a:latin typeface="+mj-lt"/>
              </a:rPr>
              <a:t>​Membership Benefits</a:t>
            </a:r>
            <a:r>
              <a:rPr lang="en-US" sz="4200" b="0" i="0" dirty="0">
                <a:solidFill>
                  <a:srgbClr val="2F2E2E"/>
                </a:solidFill>
                <a:effectLst/>
                <a:latin typeface="+mj-lt"/>
              </a:rPr>
              <a:t>:</a:t>
            </a:r>
          </a:p>
          <a:p>
            <a:pPr algn="l" rtl="0" fontAlgn="base">
              <a:lnSpc>
                <a:spcPct val="120000"/>
              </a:lnSpc>
              <a:buFont typeface="Arial" panose="020B0604020202020204" pitchFamily="34" charset="0"/>
              <a:buChar char="•"/>
            </a:pPr>
            <a:r>
              <a:rPr lang="en-US" sz="4200" b="0" i="0" dirty="0">
                <a:solidFill>
                  <a:srgbClr val="2F2E2E"/>
                </a:solidFill>
                <a:effectLst/>
                <a:latin typeface="+mj-lt"/>
              </a:rPr>
              <a:t>Free general admission to </a:t>
            </a:r>
            <a:r>
              <a:rPr lang="en-US" sz="4200" b="1" i="0" dirty="0">
                <a:solidFill>
                  <a:srgbClr val="2F2E2E"/>
                </a:solidFill>
                <a:effectLst/>
                <a:latin typeface="+mj-lt"/>
              </a:rPr>
              <a:t>Cranbrook History Centre</a:t>
            </a:r>
            <a:r>
              <a:rPr lang="en-US" sz="4200" b="0" i="0" dirty="0">
                <a:solidFill>
                  <a:srgbClr val="2F2E2E"/>
                </a:solidFill>
                <a:effectLst/>
                <a:latin typeface="+mj-lt"/>
              </a:rPr>
              <a:t> and </a:t>
            </a:r>
            <a:r>
              <a:rPr lang="en-US" sz="4200" b="1" i="0" dirty="0">
                <a:solidFill>
                  <a:srgbClr val="2F2E2E"/>
                </a:solidFill>
                <a:effectLst/>
                <a:latin typeface="+mj-lt"/>
              </a:rPr>
              <a:t>Fort Steele Heritage Town</a:t>
            </a:r>
            <a:r>
              <a:rPr lang="en-US" sz="4200" b="0" i="0" dirty="0">
                <a:solidFill>
                  <a:srgbClr val="2F2E2E"/>
                </a:solidFill>
                <a:effectLst/>
                <a:latin typeface="+mj-lt"/>
              </a:rPr>
              <a:t> (excluding special events).</a:t>
            </a:r>
          </a:p>
          <a:p>
            <a:pPr algn="l" rtl="0" fontAlgn="base">
              <a:lnSpc>
                <a:spcPct val="120000"/>
              </a:lnSpc>
              <a:buFont typeface="Arial" panose="020B0604020202020204" pitchFamily="34" charset="0"/>
              <a:buChar char="•"/>
            </a:pPr>
            <a:r>
              <a:rPr lang="en-US" sz="4200" b="0" i="0" dirty="0">
                <a:solidFill>
                  <a:srgbClr val="2F2E2E"/>
                </a:solidFill>
                <a:effectLst/>
                <a:latin typeface="+mj-lt"/>
              </a:rPr>
              <a:t>Friends and Family 10% discount.</a:t>
            </a:r>
          </a:p>
          <a:p>
            <a:pPr algn="l" rtl="0" fontAlgn="base">
              <a:lnSpc>
                <a:spcPct val="120000"/>
              </a:lnSpc>
              <a:buFont typeface="Arial" panose="020B0604020202020204" pitchFamily="34" charset="0"/>
              <a:buChar char="•"/>
            </a:pPr>
            <a:r>
              <a:rPr lang="en-US" sz="4200" b="0" i="0" dirty="0">
                <a:solidFill>
                  <a:srgbClr val="2F2E2E"/>
                </a:solidFill>
                <a:effectLst/>
                <a:latin typeface="+mj-lt"/>
              </a:rPr>
              <a:t>20% discount on Tours.</a:t>
            </a:r>
          </a:p>
          <a:p>
            <a:pPr algn="l" rtl="0" fontAlgn="base">
              <a:lnSpc>
                <a:spcPct val="120000"/>
              </a:lnSpc>
              <a:buFont typeface="Arial" panose="020B0604020202020204" pitchFamily="34" charset="0"/>
              <a:buChar char="•"/>
            </a:pPr>
            <a:r>
              <a:rPr lang="en-US" sz="4200" b="0" i="0" dirty="0">
                <a:solidFill>
                  <a:srgbClr val="2F2E2E"/>
                </a:solidFill>
                <a:effectLst/>
                <a:latin typeface="+mj-lt"/>
              </a:rPr>
              <a:t>10% discount at the gift shops of both Cranbrook History Centre and Fort Steele Heritage Town.</a:t>
            </a:r>
          </a:p>
          <a:p>
            <a:pPr algn="l" rtl="0" fontAlgn="base">
              <a:lnSpc>
                <a:spcPct val="120000"/>
              </a:lnSpc>
              <a:buFont typeface="Arial" panose="020B0604020202020204" pitchFamily="34" charset="0"/>
              <a:buChar char="•"/>
            </a:pPr>
            <a:r>
              <a:rPr lang="en-US" sz="4200" dirty="0">
                <a:solidFill>
                  <a:srgbClr val="2F2E2E"/>
                </a:solidFill>
                <a:latin typeface="+mj-lt"/>
              </a:rPr>
              <a:t>a</a:t>
            </a:r>
            <a:r>
              <a:rPr lang="en-US" sz="4200" b="0" i="0" dirty="0">
                <a:solidFill>
                  <a:srgbClr val="2F2E2E"/>
                </a:solidFill>
                <a:effectLst/>
                <a:latin typeface="+mj-lt"/>
              </a:rPr>
              <a:t>nd more... Learn more </a:t>
            </a:r>
            <a:r>
              <a:rPr lang="en-US" sz="4200" dirty="0">
                <a:solidFill>
                  <a:srgbClr val="2F2E2E"/>
                </a:solidFill>
                <a:latin typeface="+mj-lt"/>
              </a:rPr>
              <a:t>at </a:t>
            </a:r>
            <a:r>
              <a:rPr lang="en-US" sz="4200" dirty="0">
                <a:solidFill>
                  <a:srgbClr val="2F2E2E"/>
                </a:solidFill>
                <a:latin typeface="+mj-lt"/>
                <a:hlinkClick r:id="rId2"/>
              </a:rPr>
              <a:t>www.camal.org/members</a:t>
            </a:r>
            <a:r>
              <a:rPr lang="en-US" sz="4200" dirty="0">
                <a:solidFill>
                  <a:srgbClr val="2F2E2E"/>
                </a:solidFill>
                <a:latin typeface="+mj-lt"/>
              </a:rPr>
              <a:t>! </a:t>
            </a:r>
            <a:r>
              <a:rPr lang="en-US" sz="4200" b="0" dirty="0">
                <a:solidFill>
                  <a:srgbClr val="FFFFFF"/>
                </a:solidFill>
                <a:effectLst/>
                <a:latin typeface="helvetica-w01-roman"/>
              </a:rPr>
              <a:t>of </a:t>
            </a:r>
            <a:r>
              <a:rPr lang="en-US" sz="3800" b="0" dirty="0">
                <a:solidFill>
                  <a:srgbClr val="FFFFFF"/>
                </a:solidFill>
                <a:effectLst/>
                <a:latin typeface="helvetica-w01-roman"/>
              </a:rPr>
              <a:t>Cranbrook </a:t>
            </a:r>
            <a:r>
              <a:rPr lang="en-US" b="0" dirty="0">
                <a:solidFill>
                  <a:srgbClr val="FFFFFF"/>
                </a:solidFill>
                <a:effectLst/>
                <a:latin typeface="helvetica-w01-roman"/>
              </a:rPr>
              <a:t>Archives, Museum, and Landmark Society, </a:t>
            </a:r>
            <a:endParaRPr lang="en-US" dirty="0"/>
          </a:p>
        </p:txBody>
      </p:sp>
      <p:pic>
        <p:nvPicPr>
          <p:cNvPr id="4" name="Picture 3">
            <a:extLst>
              <a:ext uri="{FF2B5EF4-FFF2-40B4-BE49-F238E27FC236}">
                <a16:creationId xmlns:a16="http://schemas.microsoft.com/office/drawing/2014/main" id="{2FB009EC-61DA-B8E3-AC22-C2711B675E09}"/>
              </a:ext>
            </a:extLst>
          </p:cNvPr>
          <p:cNvPicPr>
            <a:picLocks noChangeAspect="1"/>
          </p:cNvPicPr>
          <p:nvPr/>
        </p:nvPicPr>
        <p:blipFill>
          <a:blip r:embed="rId3"/>
          <a:stretch>
            <a:fillRect/>
          </a:stretch>
        </p:blipFill>
        <p:spPr>
          <a:xfrm>
            <a:off x="8189407" y="642723"/>
            <a:ext cx="3295859" cy="770366"/>
          </a:xfrm>
          <a:prstGeom prst="rect">
            <a:avLst/>
          </a:prstGeom>
        </p:spPr>
      </p:pic>
      <p:pic>
        <p:nvPicPr>
          <p:cNvPr id="3078" name="Picture 6">
            <a:extLst>
              <a:ext uri="{FF2B5EF4-FFF2-40B4-BE49-F238E27FC236}">
                <a16:creationId xmlns:a16="http://schemas.microsoft.com/office/drawing/2014/main" id="{08C2A021-827A-1B44-0B0E-B4846BA8B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459" y="5784284"/>
            <a:ext cx="3275100" cy="10839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ranbrook History Centre">
            <a:extLst>
              <a:ext uri="{FF2B5EF4-FFF2-40B4-BE49-F238E27FC236}">
                <a16:creationId xmlns:a16="http://schemas.microsoft.com/office/drawing/2014/main" id="{9415AD3D-037F-3E7E-0FEB-862966A5A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0603" y="6012012"/>
            <a:ext cx="3046587" cy="599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396943"/>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800A-E6C7-C774-5B43-A07870218E4F}"/>
              </a:ext>
            </a:extLst>
          </p:cNvPr>
          <p:cNvSpPr>
            <a:spLocks noGrp="1"/>
          </p:cNvSpPr>
          <p:nvPr>
            <p:ph type="title"/>
          </p:nvPr>
        </p:nvSpPr>
        <p:spPr/>
        <p:txBody>
          <a:bodyPr>
            <a:normAutofit/>
          </a:bodyPr>
          <a:lstStyle/>
          <a:p>
            <a:r>
              <a:rPr lang="en-US" sz="5400" b="1" dirty="0"/>
              <a:t>Our Partners</a:t>
            </a:r>
            <a:endParaRPr lang="en-CA" sz="5400" b="1" dirty="0"/>
          </a:p>
        </p:txBody>
      </p:sp>
      <p:pic>
        <p:nvPicPr>
          <p:cNvPr id="9218" name="Picture 2" descr="Logo">
            <a:extLst>
              <a:ext uri="{FF2B5EF4-FFF2-40B4-BE49-F238E27FC236}">
                <a16:creationId xmlns:a16="http://schemas.microsoft.com/office/drawing/2014/main" id="{A3299B7B-2795-2F9B-B56A-E13390A9B6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09604" y="1802448"/>
            <a:ext cx="2742797" cy="2504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3871A8-9239-B8AE-A57D-B9459EAD0408}"/>
              </a:ext>
            </a:extLst>
          </p:cNvPr>
          <p:cNvSpPr txBox="1"/>
          <p:nvPr/>
        </p:nvSpPr>
        <p:spPr>
          <a:xfrm>
            <a:off x="6056259" y="4792751"/>
            <a:ext cx="5849489" cy="769441"/>
          </a:xfrm>
          <a:prstGeom prst="rect">
            <a:avLst/>
          </a:prstGeom>
          <a:noFill/>
        </p:spPr>
        <p:txBody>
          <a:bodyPr wrap="square">
            <a:spAutoFit/>
          </a:bodyPr>
          <a:lstStyle/>
          <a:p>
            <a:r>
              <a:rPr lang="en-CA" sz="4400" b="1" i="0" cap="all" dirty="0">
                <a:solidFill>
                  <a:srgbClr val="333333"/>
                </a:solidFill>
                <a:effectLst/>
                <a:latin typeface="Roboto Condensed" panose="020B0604020202020204" pitchFamily="2" charset="0"/>
              </a:rPr>
              <a:t>SOUTHEAST KOOTENAY</a:t>
            </a:r>
            <a:endParaRPr lang="en-CA" sz="4400" dirty="0"/>
          </a:p>
        </p:txBody>
      </p:sp>
      <p:sp>
        <p:nvSpPr>
          <p:cNvPr id="7" name="TextBox 6">
            <a:extLst>
              <a:ext uri="{FF2B5EF4-FFF2-40B4-BE49-F238E27FC236}">
                <a16:creationId xmlns:a16="http://schemas.microsoft.com/office/drawing/2014/main" id="{D0FA4E4E-EFAB-8ED4-729D-072FDAA90B66}"/>
              </a:ext>
            </a:extLst>
          </p:cNvPr>
          <p:cNvSpPr txBox="1"/>
          <p:nvPr/>
        </p:nvSpPr>
        <p:spPr>
          <a:xfrm>
            <a:off x="7011311" y="4255939"/>
            <a:ext cx="3939387" cy="769441"/>
          </a:xfrm>
          <a:prstGeom prst="rect">
            <a:avLst/>
          </a:prstGeom>
          <a:noFill/>
        </p:spPr>
        <p:txBody>
          <a:bodyPr wrap="square">
            <a:spAutoFit/>
          </a:bodyPr>
          <a:lstStyle/>
          <a:p>
            <a:r>
              <a:rPr lang="en-CA" sz="4400" b="0" i="0" dirty="0">
                <a:solidFill>
                  <a:srgbClr val="333333"/>
                </a:solidFill>
                <a:effectLst/>
                <a:latin typeface="Roboto Condensed" panose="02000000000000000000" pitchFamily="2" charset="0"/>
              </a:rPr>
              <a:t>School District 5</a:t>
            </a:r>
            <a:endParaRPr lang="en-CA" sz="4400" dirty="0"/>
          </a:p>
        </p:txBody>
      </p:sp>
      <p:pic>
        <p:nvPicPr>
          <p:cNvPr id="3" name="Picture 2" descr="A picture containing logo, graphics, font, symbol&#10;&#10;Description automatically generated">
            <a:extLst>
              <a:ext uri="{FF2B5EF4-FFF2-40B4-BE49-F238E27FC236}">
                <a16:creationId xmlns:a16="http://schemas.microsoft.com/office/drawing/2014/main" id="{7837C561-EA4B-3D1F-F744-CC987AD40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599" y="1802448"/>
            <a:ext cx="3756572" cy="2116202"/>
          </a:xfrm>
          <a:prstGeom prst="rect">
            <a:avLst/>
          </a:prstGeom>
        </p:spPr>
      </p:pic>
      <p:pic>
        <p:nvPicPr>
          <p:cNvPr id="1026" name="Picture 2" descr="Resources - Shelley Chupik">
            <a:extLst>
              <a:ext uri="{FF2B5EF4-FFF2-40B4-BE49-F238E27FC236}">
                <a16:creationId xmlns:a16="http://schemas.microsoft.com/office/drawing/2014/main" id="{6444882B-4384-8238-F10A-A2D69D047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83" y="4720928"/>
            <a:ext cx="3756572" cy="127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668782"/>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279FA-F132-1FAC-DB5C-AFEE086F9C1E}"/>
              </a:ext>
            </a:extLst>
          </p:cNvPr>
          <p:cNvSpPr>
            <a:spLocks noGrp="1"/>
          </p:cNvSpPr>
          <p:nvPr>
            <p:ph type="title"/>
          </p:nvPr>
        </p:nvSpPr>
        <p:spPr/>
        <p:txBody>
          <a:bodyPr>
            <a:normAutofit/>
          </a:bodyPr>
          <a:lstStyle/>
          <a:p>
            <a:r>
              <a:rPr lang="en-CA" sz="5400" b="1" dirty="0"/>
              <a:t>Our 2025 Main Sponsor </a:t>
            </a:r>
          </a:p>
        </p:txBody>
      </p:sp>
      <p:pic>
        <p:nvPicPr>
          <p:cNvPr id="1026" name="Picture 2" descr="Home">
            <a:extLst>
              <a:ext uri="{FF2B5EF4-FFF2-40B4-BE49-F238E27FC236}">
                <a16:creationId xmlns:a16="http://schemas.microsoft.com/office/drawing/2014/main" id="{489BDC96-E689-1D9E-78A9-7E7C50313E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7087" y="2292422"/>
            <a:ext cx="6677825" cy="3839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108162"/>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6F3B-0801-A7B8-84C8-CE8B8EF7F943}"/>
              </a:ext>
            </a:extLst>
          </p:cNvPr>
          <p:cNvSpPr>
            <a:spLocks noGrp="1"/>
          </p:cNvSpPr>
          <p:nvPr>
            <p:ph type="title"/>
          </p:nvPr>
        </p:nvSpPr>
        <p:spPr/>
        <p:txBody>
          <a:bodyPr>
            <a:normAutofit/>
          </a:bodyPr>
          <a:lstStyle/>
          <a:p>
            <a:r>
              <a:rPr lang="en-CA" sz="5400" b="1" dirty="0"/>
              <a:t>Our 2025 Local Award Sponsors </a:t>
            </a:r>
          </a:p>
        </p:txBody>
      </p:sp>
      <p:pic>
        <p:nvPicPr>
          <p:cNvPr id="17" name="Content Placeholder 16" descr="A logo with a mountain in the middle&#10;&#10;Description automatically generated">
            <a:extLst>
              <a:ext uri="{FF2B5EF4-FFF2-40B4-BE49-F238E27FC236}">
                <a16:creationId xmlns:a16="http://schemas.microsoft.com/office/drawing/2014/main" id="{8C46A6FA-B08B-DDE8-B4E9-03C850A86B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50816"/>
            <a:ext cx="2381250" cy="2381250"/>
          </a:xfrm>
        </p:spPr>
      </p:pic>
      <p:pic>
        <p:nvPicPr>
          <p:cNvPr id="21" name="Picture 20" descr="A black feather in a circle&#10;&#10;Description automatically generated">
            <a:extLst>
              <a:ext uri="{FF2B5EF4-FFF2-40B4-BE49-F238E27FC236}">
                <a16:creationId xmlns:a16="http://schemas.microsoft.com/office/drawing/2014/main" id="{7C4E7331-F4CF-0BF6-F1D2-ED3B1FBE8944}"/>
              </a:ext>
            </a:extLst>
          </p:cNvPr>
          <p:cNvPicPr>
            <a:picLocks noChangeAspect="1"/>
          </p:cNvPicPr>
          <p:nvPr/>
        </p:nvPicPr>
        <p:blipFill rotWithShape="1">
          <a:blip r:embed="rId3">
            <a:extLst>
              <a:ext uri="{28A0092B-C50C-407E-A947-70E740481C1C}">
                <a14:useLocalDpi xmlns:a14="http://schemas.microsoft.com/office/drawing/2010/main" val="0"/>
              </a:ext>
            </a:extLst>
          </a:blip>
          <a:srcRect l="14599" t="15925" r="13903" b="10476"/>
          <a:stretch/>
        </p:blipFill>
        <p:spPr>
          <a:xfrm>
            <a:off x="8294202" y="1727834"/>
            <a:ext cx="2721642" cy="2627215"/>
          </a:xfrm>
          <a:prstGeom prst="rect">
            <a:avLst/>
          </a:prstGeom>
        </p:spPr>
      </p:pic>
      <p:pic>
        <p:nvPicPr>
          <p:cNvPr id="23" name="Picture 22" descr="A logo with a flower&#10;&#10;Description automatically generated">
            <a:extLst>
              <a:ext uri="{FF2B5EF4-FFF2-40B4-BE49-F238E27FC236}">
                <a16:creationId xmlns:a16="http://schemas.microsoft.com/office/drawing/2014/main" id="{A03A852D-4766-3CE3-1A11-CDBFA611B6EF}"/>
              </a:ext>
            </a:extLst>
          </p:cNvPr>
          <p:cNvPicPr>
            <a:picLocks noChangeAspect="1"/>
          </p:cNvPicPr>
          <p:nvPr/>
        </p:nvPicPr>
        <p:blipFill rotWithShape="1">
          <a:blip r:embed="rId4">
            <a:extLst>
              <a:ext uri="{28A0092B-C50C-407E-A947-70E740481C1C}">
                <a14:useLocalDpi xmlns:a14="http://schemas.microsoft.com/office/drawing/2010/main" val="0"/>
              </a:ext>
            </a:extLst>
          </a:blip>
          <a:srcRect l="16778" t="28813" r="14769" b="25513"/>
          <a:stretch/>
        </p:blipFill>
        <p:spPr>
          <a:xfrm>
            <a:off x="6551762" y="4666206"/>
            <a:ext cx="3484879" cy="1796576"/>
          </a:xfrm>
          <a:prstGeom prst="rect">
            <a:avLst/>
          </a:prstGeom>
        </p:spPr>
      </p:pic>
      <p:pic>
        <p:nvPicPr>
          <p:cNvPr id="26" name="Picture 25">
            <a:extLst>
              <a:ext uri="{FF2B5EF4-FFF2-40B4-BE49-F238E27FC236}">
                <a16:creationId xmlns:a16="http://schemas.microsoft.com/office/drawing/2014/main" id="{93A3AEC5-F760-9007-CD71-B8FC53A728BF}"/>
              </a:ext>
            </a:extLst>
          </p:cNvPr>
          <p:cNvPicPr>
            <a:picLocks noChangeAspect="1"/>
          </p:cNvPicPr>
          <p:nvPr/>
        </p:nvPicPr>
        <p:blipFill>
          <a:blip r:embed="rId5"/>
          <a:stretch>
            <a:fillRect/>
          </a:stretch>
        </p:blipFill>
        <p:spPr>
          <a:xfrm>
            <a:off x="4261538" y="2293185"/>
            <a:ext cx="3491865" cy="1496514"/>
          </a:xfrm>
          <a:prstGeom prst="rect">
            <a:avLst/>
          </a:prstGeom>
        </p:spPr>
      </p:pic>
      <p:pic>
        <p:nvPicPr>
          <p:cNvPr id="5" name="Picture 4" descr="A logo with a red circle and a red circle with a red and black text&#10;&#10;AI-generated content may be incorrect.">
            <a:extLst>
              <a:ext uri="{FF2B5EF4-FFF2-40B4-BE49-F238E27FC236}">
                <a16:creationId xmlns:a16="http://schemas.microsoft.com/office/drawing/2014/main" id="{E4D34642-CD83-E977-6A30-D35F829BB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8825" y="4952539"/>
            <a:ext cx="3414670" cy="1223911"/>
          </a:xfrm>
          <a:prstGeom prst="rect">
            <a:avLst/>
          </a:prstGeom>
        </p:spPr>
      </p:pic>
    </p:spTree>
    <p:extLst>
      <p:ext uri="{BB962C8B-B14F-4D97-AF65-F5344CB8AC3E}">
        <p14:creationId xmlns:p14="http://schemas.microsoft.com/office/powerpoint/2010/main" val="450199106"/>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RANBROOK BUCKS AND CRANBROOK MINOR HOCKEY ASSOCIATION CREATE PARTNERSHIP | Cranbrook Bucks">
            <a:extLst>
              <a:ext uri="{FF2B5EF4-FFF2-40B4-BE49-F238E27FC236}">
                <a16:creationId xmlns:a16="http://schemas.microsoft.com/office/drawing/2014/main" id="{7ED26513-B124-7F4D-A1B9-D99896CAC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561" y="3381675"/>
            <a:ext cx="3685543" cy="2502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21DC4E-1D48-7699-6509-1A6DC7DB1678}"/>
              </a:ext>
            </a:extLst>
          </p:cNvPr>
          <p:cNvSpPr>
            <a:spLocks noGrp="1"/>
          </p:cNvSpPr>
          <p:nvPr>
            <p:ph type="title"/>
          </p:nvPr>
        </p:nvSpPr>
        <p:spPr>
          <a:xfrm>
            <a:off x="290445" y="33986"/>
            <a:ext cx="11915910" cy="1325563"/>
          </a:xfrm>
        </p:spPr>
        <p:txBody>
          <a:bodyPr>
            <a:normAutofit/>
          </a:bodyPr>
          <a:lstStyle/>
          <a:p>
            <a:r>
              <a:rPr lang="en-CA" sz="3800" b="1" dirty="0"/>
              <a:t>Thanks for donating items for all the participant prize bags!</a:t>
            </a:r>
          </a:p>
        </p:txBody>
      </p:sp>
      <p:pic>
        <p:nvPicPr>
          <p:cNvPr id="4" name="Picture 3">
            <a:extLst>
              <a:ext uri="{FF2B5EF4-FFF2-40B4-BE49-F238E27FC236}">
                <a16:creationId xmlns:a16="http://schemas.microsoft.com/office/drawing/2014/main" id="{3BF53E80-F98D-72EB-AABD-F99472AE2E15}"/>
              </a:ext>
            </a:extLst>
          </p:cNvPr>
          <p:cNvPicPr>
            <a:picLocks noChangeAspect="1"/>
          </p:cNvPicPr>
          <p:nvPr/>
        </p:nvPicPr>
        <p:blipFill>
          <a:blip r:embed="rId3"/>
          <a:stretch>
            <a:fillRect/>
          </a:stretch>
        </p:blipFill>
        <p:spPr>
          <a:xfrm>
            <a:off x="9010708" y="2199606"/>
            <a:ext cx="1552616" cy="699376"/>
          </a:xfrm>
          <a:prstGeom prst="rect">
            <a:avLst/>
          </a:prstGeom>
        </p:spPr>
      </p:pic>
      <p:sp>
        <p:nvSpPr>
          <p:cNvPr id="9" name="TextBox 8">
            <a:extLst>
              <a:ext uri="{FF2B5EF4-FFF2-40B4-BE49-F238E27FC236}">
                <a16:creationId xmlns:a16="http://schemas.microsoft.com/office/drawing/2014/main" id="{81A8C527-2C78-D2BF-D6DE-DC7D48C0C9BA}"/>
              </a:ext>
            </a:extLst>
          </p:cNvPr>
          <p:cNvSpPr txBox="1"/>
          <p:nvPr/>
        </p:nvSpPr>
        <p:spPr>
          <a:xfrm>
            <a:off x="8463177" y="2898419"/>
            <a:ext cx="2689203" cy="369332"/>
          </a:xfrm>
          <a:prstGeom prst="rect">
            <a:avLst/>
          </a:prstGeom>
          <a:noFill/>
        </p:spPr>
        <p:txBody>
          <a:bodyPr wrap="square" rtlCol="0">
            <a:spAutoFit/>
          </a:bodyPr>
          <a:lstStyle/>
          <a:p>
            <a:r>
              <a:rPr lang="en-CA" b="1" dirty="0"/>
              <a:t>ELIZABETH LAKE LODGE</a:t>
            </a:r>
          </a:p>
        </p:txBody>
      </p:sp>
      <p:pic>
        <p:nvPicPr>
          <p:cNvPr id="11" name="Picture 10" descr="Kimberley's Underground Mining Railway">
            <a:extLst>
              <a:ext uri="{FF2B5EF4-FFF2-40B4-BE49-F238E27FC236}">
                <a16:creationId xmlns:a16="http://schemas.microsoft.com/office/drawing/2014/main" id="{41F53A45-3BDB-BFCE-54C2-37BF8E62B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0799" y="1080615"/>
            <a:ext cx="2193839" cy="8275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ranbrook_Tourism_logo_Stack_red - Cranbrook Chamber of Commerce">
            <a:extLst>
              <a:ext uri="{FF2B5EF4-FFF2-40B4-BE49-F238E27FC236}">
                <a16:creationId xmlns:a16="http://schemas.microsoft.com/office/drawing/2014/main" id="{881A8E67-DE40-0E09-A6D2-E17B77E69C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9906" y="3429000"/>
            <a:ext cx="2644699" cy="26446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parwood Chamber of Commerce">
            <a:extLst>
              <a:ext uri="{FF2B5EF4-FFF2-40B4-BE49-F238E27FC236}">
                <a16:creationId xmlns:a16="http://schemas.microsoft.com/office/drawing/2014/main" id="{E1E52702-8816-BA73-3166-C5DBA29D8A9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428710" y="6000854"/>
            <a:ext cx="2855555" cy="57111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Encore Brewing">
            <a:extLst>
              <a:ext uri="{FF2B5EF4-FFF2-40B4-BE49-F238E27FC236}">
                <a16:creationId xmlns:a16="http://schemas.microsoft.com/office/drawing/2014/main" id="{554C5ED1-3977-50A7-4A82-A36E50167A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9856" y="2575937"/>
            <a:ext cx="1611476" cy="16114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x's Place">
            <a:extLst>
              <a:ext uri="{FF2B5EF4-FFF2-40B4-BE49-F238E27FC236}">
                <a16:creationId xmlns:a16="http://schemas.microsoft.com/office/drawing/2014/main" id="{F482D8C1-58E0-3074-2FF0-7F412BDA6CDF}"/>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bwMode="auto">
          <a:xfrm>
            <a:off x="467300" y="2878000"/>
            <a:ext cx="1736382" cy="1239475"/>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16" descr="A logo with a mountain in the middle&#10;&#10;Description automatically generated">
            <a:extLst>
              <a:ext uri="{FF2B5EF4-FFF2-40B4-BE49-F238E27FC236}">
                <a16:creationId xmlns:a16="http://schemas.microsoft.com/office/drawing/2014/main" id="{B14BCDBB-7284-F3E3-52A2-D32F3D86E9AD}"/>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101600" y="5354323"/>
            <a:ext cx="1420544" cy="1420544"/>
          </a:xfrm>
        </p:spPr>
      </p:pic>
      <p:pic>
        <p:nvPicPr>
          <p:cNvPr id="18" name="Picture 17" descr="A black feather in a circle&#10;&#10;Description automatically generated">
            <a:extLst>
              <a:ext uri="{FF2B5EF4-FFF2-40B4-BE49-F238E27FC236}">
                <a16:creationId xmlns:a16="http://schemas.microsoft.com/office/drawing/2014/main" id="{160157E5-E42F-0116-DC2A-2D3A97A1F3FB}"/>
              </a:ext>
            </a:extLst>
          </p:cNvPr>
          <p:cNvPicPr>
            <a:picLocks noChangeAspect="1"/>
          </p:cNvPicPr>
          <p:nvPr/>
        </p:nvPicPr>
        <p:blipFill rotWithShape="1">
          <a:blip r:embed="rId10">
            <a:extLst>
              <a:ext uri="{28A0092B-C50C-407E-A947-70E740481C1C}">
                <a14:useLocalDpi xmlns:a14="http://schemas.microsoft.com/office/drawing/2010/main" val="0"/>
              </a:ext>
            </a:extLst>
          </a:blip>
          <a:srcRect l="14599" t="15925" r="13903" b="10476"/>
          <a:stretch/>
        </p:blipFill>
        <p:spPr>
          <a:xfrm>
            <a:off x="10563324" y="1228282"/>
            <a:ext cx="1419324" cy="1370081"/>
          </a:xfrm>
          <a:prstGeom prst="rect">
            <a:avLst/>
          </a:prstGeom>
        </p:spPr>
      </p:pic>
      <p:sp>
        <p:nvSpPr>
          <p:cNvPr id="19" name="TextBox 18">
            <a:extLst>
              <a:ext uri="{FF2B5EF4-FFF2-40B4-BE49-F238E27FC236}">
                <a16:creationId xmlns:a16="http://schemas.microsoft.com/office/drawing/2014/main" id="{C26714AC-6A0F-5B58-1CD1-AA23FA38505E}"/>
              </a:ext>
            </a:extLst>
          </p:cNvPr>
          <p:cNvSpPr txBox="1"/>
          <p:nvPr/>
        </p:nvSpPr>
        <p:spPr>
          <a:xfrm>
            <a:off x="2619915" y="6091965"/>
            <a:ext cx="3694024" cy="584775"/>
          </a:xfrm>
          <a:prstGeom prst="rect">
            <a:avLst/>
          </a:prstGeom>
          <a:noFill/>
        </p:spPr>
        <p:txBody>
          <a:bodyPr wrap="square" rtlCol="0">
            <a:spAutoFit/>
          </a:bodyPr>
          <a:lstStyle/>
          <a:p>
            <a:r>
              <a:rPr lang="en-CA" sz="3200" b="1" dirty="0">
                <a:solidFill>
                  <a:schemeClr val="accent4">
                    <a:lumMod val="60000"/>
                    <a:lumOff val="40000"/>
                  </a:schemeClr>
                </a:solidFill>
                <a:latin typeface="ADLaM Display" panose="020F0502020204030204" pitchFamily="2" charset="0"/>
                <a:ea typeface="ADLaM Display" panose="020F0502020204030204" pitchFamily="2" charset="0"/>
                <a:cs typeface="ADLaM Display" panose="020F0502020204030204" pitchFamily="2" charset="0"/>
              </a:rPr>
              <a:t>JUST MUSIC</a:t>
            </a:r>
          </a:p>
        </p:txBody>
      </p:sp>
      <p:pic>
        <p:nvPicPr>
          <p:cNvPr id="2064" name="Picture 16" descr="Western Financial Place">
            <a:extLst>
              <a:ext uri="{FF2B5EF4-FFF2-40B4-BE49-F238E27FC236}">
                <a16:creationId xmlns:a16="http://schemas.microsoft.com/office/drawing/2014/main" id="{E30BAF19-560B-4DB0-1A28-E97235CC7C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7918" y="1277055"/>
            <a:ext cx="1690496" cy="1205504"/>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18" descr="Staples">
            <a:extLst>
              <a:ext uri="{FF2B5EF4-FFF2-40B4-BE49-F238E27FC236}">
                <a16:creationId xmlns:a16="http://schemas.microsoft.com/office/drawing/2014/main" id="{52720C82-1F6F-3945-DFF6-57BDE8973F2A}"/>
              </a:ext>
            </a:extLst>
          </p:cNvPr>
          <p:cNvSpPr>
            <a:spLocks noChangeAspect="1" noChangeArrowheads="1"/>
          </p:cNvSpPr>
          <p:nvPr/>
        </p:nvSpPr>
        <p:spPr bwMode="auto">
          <a:xfrm>
            <a:off x="4817735" y="3276599"/>
            <a:ext cx="1430665" cy="14306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70" name="Picture 22">
            <a:extLst>
              <a:ext uri="{FF2B5EF4-FFF2-40B4-BE49-F238E27FC236}">
                <a16:creationId xmlns:a16="http://schemas.microsoft.com/office/drawing/2014/main" id="{E6563A94-912D-BDD8-7387-006F775741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49798" y="5667428"/>
            <a:ext cx="2302186" cy="10050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text and mountains&#10;&#10;Description automatically generated">
            <a:extLst>
              <a:ext uri="{FF2B5EF4-FFF2-40B4-BE49-F238E27FC236}">
                <a16:creationId xmlns:a16="http://schemas.microsoft.com/office/drawing/2014/main" id="{04E5640E-CFB7-2793-C402-2D2D9DA9FF5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2144" y="1417395"/>
            <a:ext cx="1338526" cy="1338526"/>
          </a:xfrm>
          <a:prstGeom prst="rect">
            <a:avLst/>
          </a:prstGeom>
        </p:spPr>
      </p:pic>
      <p:pic>
        <p:nvPicPr>
          <p:cNvPr id="2052" name="Picture 4" descr="Tourism Fernie - Tourism Industry Association of BC">
            <a:extLst>
              <a:ext uri="{FF2B5EF4-FFF2-40B4-BE49-F238E27FC236}">
                <a16:creationId xmlns:a16="http://schemas.microsoft.com/office/drawing/2014/main" id="{2CCD1799-5B00-1EBE-69C9-568FC3C0EDD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22780" y="2013954"/>
            <a:ext cx="1736124" cy="1335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ome - Fernie Museum | Fernie, British Columbia">
            <a:extLst>
              <a:ext uri="{FF2B5EF4-FFF2-40B4-BE49-F238E27FC236}">
                <a16:creationId xmlns:a16="http://schemas.microsoft.com/office/drawing/2014/main" id="{A53625B9-9F3A-B747-BDDE-021B19A1DC6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5900" y="2462764"/>
            <a:ext cx="19050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ranbrook Logo - LogoDix">
            <a:extLst>
              <a:ext uri="{FF2B5EF4-FFF2-40B4-BE49-F238E27FC236}">
                <a16:creationId xmlns:a16="http://schemas.microsoft.com/office/drawing/2014/main" id="{AD4BF807-D3DC-25BA-E7F4-04F5434092A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81323" y="2993989"/>
            <a:ext cx="2861330" cy="14306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reston Valley History | Creston Museum, Creston BC">
            <a:extLst>
              <a:ext uri="{FF2B5EF4-FFF2-40B4-BE49-F238E27FC236}">
                <a16:creationId xmlns:a16="http://schemas.microsoft.com/office/drawing/2014/main" id="{2AF72C4D-036E-B731-AAD8-B4FE54B7EB2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94120" y="4102080"/>
            <a:ext cx="157162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YXC Makerspace">
            <a:extLst>
              <a:ext uri="{FF2B5EF4-FFF2-40B4-BE49-F238E27FC236}">
                <a16:creationId xmlns:a16="http://schemas.microsoft.com/office/drawing/2014/main" id="{EC512152-2D5D-4543-F394-8BFEE2B3802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14716" y="4561796"/>
            <a:ext cx="2716563" cy="1119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629805"/>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6662E-3E62-30AE-2524-A1A288E98620}"/>
              </a:ext>
            </a:extLst>
          </p:cNvPr>
          <p:cNvSpPr>
            <a:spLocks noGrp="1"/>
          </p:cNvSpPr>
          <p:nvPr>
            <p:ph type="title"/>
          </p:nvPr>
        </p:nvSpPr>
        <p:spPr/>
        <p:txBody>
          <a:bodyPr/>
          <a:lstStyle/>
          <a:p>
            <a:r>
              <a:rPr lang="en-US" dirty="0"/>
              <a:t>Participating Schools </a:t>
            </a:r>
          </a:p>
        </p:txBody>
      </p:sp>
      <p:sp>
        <p:nvSpPr>
          <p:cNvPr id="3" name="Content Placeholder 2">
            <a:extLst>
              <a:ext uri="{FF2B5EF4-FFF2-40B4-BE49-F238E27FC236}">
                <a16:creationId xmlns:a16="http://schemas.microsoft.com/office/drawing/2014/main" id="{7D2929DC-1812-0D4D-70F2-28B0E244BBBE}"/>
              </a:ext>
            </a:extLst>
          </p:cNvPr>
          <p:cNvSpPr>
            <a:spLocks noGrp="1"/>
          </p:cNvSpPr>
          <p:nvPr>
            <p:ph idx="1"/>
          </p:nvPr>
        </p:nvSpPr>
        <p:spPr/>
        <p:txBody>
          <a:bodyPr>
            <a:normAutofit/>
          </a:bodyPr>
          <a:lstStyle/>
          <a:p>
            <a:pPr marL="0" indent="0" algn="l">
              <a:spcAft>
                <a:spcPts val="750"/>
              </a:spcAft>
              <a:buNone/>
            </a:pPr>
            <a:r>
              <a:rPr lang="en-US" b="1" i="0" dirty="0">
                <a:solidFill>
                  <a:srgbClr val="333333"/>
                </a:solidFill>
                <a:effectLst/>
                <a:latin typeface="+mj-lt"/>
              </a:rPr>
              <a:t>Amy Woodland Elementary School, Stephanie Roberts, Gr.6 (2 classes)</a:t>
            </a:r>
            <a:br>
              <a:rPr lang="en-US" b="1" i="0" dirty="0">
                <a:solidFill>
                  <a:srgbClr val="333333"/>
                </a:solidFill>
                <a:effectLst/>
                <a:latin typeface="+mj-lt"/>
              </a:rPr>
            </a:br>
            <a:r>
              <a:rPr lang="en-US" b="1" i="0" dirty="0">
                <a:solidFill>
                  <a:srgbClr val="333333"/>
                </a:solidFill>
                <a:effectLst/>
                <a:latin typeface="+mj-lt"/>
              </a:rPr>
              <a:t>Kootenay Orchards Elementary School, Stephanie Halldorson, Gr.5/6</a:t>
            </a:r>
            <a:br>
              <a:rPr lang="en-US" b="1" i="0" dirty="0">
                <a:solidFill>
                  <a:srgbClr val="333333"/>
                </a:solidFill>
                <a:effectLst/>
                <a:latin typeface="+mj-lt"/>
              </a:rPr>
            </a:br>
            <a:r>
              <a:rPr lang="en-US" b="1" i="0" dirty="0">
                <a:solidFill>
                  <a:srgbClr val="333333"/>
                </a:solidFill>
                <a:effectLst/>
                <a:latin typeface="+mj-lt"/>
              </a:rPr>
              <a:t>Kootenay Orchards Elementary, Carol Potter, Gr.5/6</a:t>
            </a:r>
            <a:br>
              <a:rPr lang="en-US" b="1" i="0" dirty="0">
                <a:solidFill>
                  <a:srgbClr val="333333"/>
                </a:solidFill>
                <a:effectLst/>
                <a:latin typeface="+mj-lt"/>
              </a:rPr>
            </a:br>
            <a:r>
              <a:rPr lang="en-US" b="1" i="0" dirty="0">
                <a:solidFill>
                  <a:srgbClr val="333333"/>
                </a:solidFill>
                <a:effectLst/>
                <a:latin typeface="+mj-lt"/>
              </a:rPr>
              <a:t>Parkland Middle School, Kerri Holmes, Gr.7</a:t>
            </a:r>
            <a:br>
              <a:rPr lang="en-US" b="1" i="0" dirty="0">
                <a:solidFill>
                  <a:srgbClr val="333333"/>
                </a:solidFill>
                <a:effectLst/>
                <a:latin typeface="+mj-lt"/>
              </a:rPr>
            </a:br>
            <a:r>
              <a:rPr lang="en-US" b="1" i="0" dirty="0">
                <a:solidFill>
                  <a:srgbClr val="333333"/>
                </a:solidFill>
                <a:effectLst/>
                <a:latin typeface="+mj-lt"/>
              </a:rPr>
              <a:t>Parkland Middle School, Alison Dawson, Gr.8</a:t>
            </a:r>
            <a:br>
              <a:rPr lang="en-US" dirty="0">
                <a:solidFill>
                  <a:srgbClr val="333333"/>
                </a:solidFill>
                <a:latin typeface="+mj-lt"/>
              </a:rPr>
            </a:br>
            <a:r>
              <a:rPr lang="en-US" b="1" i="0" dirty="0">
                <a:solidFill>
                  <a:srgbClr val="333333"/>
                </a:solidFill>
                <a:effectLst/>
                <a:latin typeface="+mj-lt"/>
              </a:rPr>
              <a:t>Steeples Elementary School, Steven Hammond, Gr.5/6</a:t>
            </a:r>
            <a:br>
              <a:rPr lang="en-US" b="1" i="0" dirty="0">
                <a:solidFill>
                  <a:srgbClr val="333333"/>
                </a:solidFill>
                <a:effectLst/>
                <a:latin typeface="+mj-lt"/>
              </a:rPr>
            </a:br>
            <a:r>
              <a:rPr lang="en-US" b="1" i="0" dirty="0">
                <a:solidFill>
                  <a:srgbClr val="333333"/>
                </a:solidFill>
                <a:effectLst/>
                <a:latin typeface="+mj-lt"/>
              </a:rPr>
              <a:t>Steeples Elementary School, Jennifer De-</a:t>
            </a:r>
            <a:r>
              <a:rPr lang="en-US" b="1" i="0" dirty="0" err="1">
                <a:solidFill>
                  <a:srgbClr val="333333"/>
                </a:solidFill>
                <a:effectLst/>
                <a:latin typeface="+mj-lt"/>
              </a:rPr>
              <a:t>Kieveit</a:t>
            </a:r>
            <a:r>
              <a:rPr lang="en-US" b="1" i="0" dirty="0">
                <a:solidFill>
                  <a:srgbClr val="333333"/>
                </a:solidFill>
                <a:effectLst/>
                <a:latin typeface="+mj-lt"/>
              </a:rPr>
              <a:t>, Gr.6</a:t>
            </a:r>
            <a:br>
              <a:rPr lang="en-US" b="1" i="0" dirty="0">
                <a:solidFill>
                  <a:srgbClr val="333333"/>
                </a:solidFill>
                <a:effectLst/>
                <a:latin typeface="+mj-lt"/>
              </a:rPr>
            </a:br>
            <a:r>
              <a:rPr lang="en-US" b="1" i="0" dirty="0">
                <a:solidFill>
                  <a:srgbClr val="333333"/>
                </a:solidFill>
                <a:effectLst/>
                <a:latin typeface="+mj-lt"/>
              </a:rPr>
              <a:t>Highlands Elementary, Carmen Bergen, Gr.5</a:t>
            </a:r>
            <a:br>
              <a:rPr lang="en-US" b="1" i="0" dirty="0">
                <a:solidFill>
                  <a:srgbClr val="333333"/>
                </a:solidFill>
                <a:effectLst/>
                <a:latin typeface="+mj-lt"/>
              </a:rPr>
            </a:br>
            <a:r>
              <a:rPr lang="en-US" b="1" i="0" dirty="0">
                <a:solidFill>
                  <a:srgbClr val="333333"/>
                </a:solidFill>
                <a:effectLst/>
                <a:latin typeface="+mj-lt"/>
              </a:rPr>
              <a:t>Highlands Elementary, Karl Barg, Gr.6</a:t>
            </a:r>
            <a:br>
              <a:rPr lang="en-US" b="1" i="0" dirty="0">
                <a:solidFill>
                  <a:srgbClr val="333333"/>
                </a:solidFill>
                <a:effectLst/>
                <a:latin typeface="+mj-lt"/>
              </a:rPr>
            </a:br>
            <a:r>
              <a:rPr lang="en-US" b="1" i="0" dirty="0">
                <a:solidFill>
                  <a:srgbClr val="333333"/>
                </a:solidFill>
                <a:effectLst/>
                <a:latin typeface="+mj-lt"/>
              </a:rPr>
              <a:t>Highlands Elementary, Adam Buch,</a:t>
            </a:r>
            <a:br>
              <a:rPr lang="en-US" b="1" i="0" dirty="0">
                <a:solidFill>
                  <a:srgbClr val="333333"/>
                </a:solidFill>
                <a:effectLst/>
                <a:latin typeface="+mj-lt"/>
              </a:rPr>
            </a:br>
            <a:r>
              <a:rPr lang="en-US" b="1" i="0" dirty="0">
                <a:solidFill>
                  <a:srgbClr val="333333"/>
                </a:solidFill>
                <a:effectLst/>
                <a:latin typeface="+mj-lt"/>
              </a:rPr>
              <a:t>The </a:t>
            </a:r>
            <a:r>
              <a:rPr lang="en-US" b="1" i="0" dirty="0" err="1">
                <a:solidFill>
                  <a:srgbClr val="333333"/>
                </a:solidFill>
                <a:effectLst/>
                <a:latin typeface="+mj-lt"/>
              </a:rPr>
              <a:t>Fernie</a:t>
            </a:r>
            <a:r>
              <a:rPr lang="en-US" b="1" i="0" dirty="0">
                <a:solidFill>
                  <a:srgbClr val="333333"/>
                </a:solidFill>
                <a:effectLst/>
                <a:latin typeface="+mj-lt"/>
              </a:rPr>
              <a:t> Academy, Carly Yvon, Gr.9</a:t>
            </a:r>
            <a:endParaRPr lang="en-US" b="0" i="0" dirty="0">
              <a:solidFill>
                <a:srgbClr val="333333"/>
              </a:solidFill>
              <a:effectLst/>
              <a:latin typeface="+mj-lt"/>
            </a:endParaRPr>
          </a:p>
        </p:txBody>
      </p:sp>
    </p:spTree>
    <p:extLst>
      <p:ext uri="{BB962C8B-B14F-4D97-AF65-F5344CB8AC3E}">
        <p14:creationId xmlns:p14="http://schemas.microsoft.com/office/powerpoint/2010/main" val="3212383498"/>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C0BD-0D23-0C4D-039D-67D07EE97CEC}"/>
              </a:ext>
            </a:extLst>
          </p:cNvPr>
          <p:cNvSpPr>
            <a:spLocks noGrp="1"/>
          </p:cNvSpPr>
          <p:nvPr>
            <p:ph type="title"/>
          </p:nvPr>
        </p:nvSpPr>
        <p:spPr/>
        <p:txBody>
          <a:bodyPr/>
          <a:lstStyle/>
          <a:p>
            <a:r>
              <a:rPr lang="en-US" dirty="0"/>
              <a:t>Award Winners</a:t>
            </a:r>
          </a:p>
        </p:txBody>
      </p:sp>
      <p:sp>
        <p:nvSpPr>
          <p:cNvPr id="3" name="Content Placeholder 2">
            <a:extLst>
              <a:ext uri="{FF2B5EF4-FFF2-40B4-BE49-F238E27FC236}">
                <a16:creationId xmlns:a16="http://schemas.microsoft.com/office/drawing/2014/main" id="{4F9F59FC-70BF-10D5-E85A-904C60978549}"/>
              </a:ext>
            </a:extLst>
          </p:cNvPr>
          <p:cNvSpPr>
            <a:spLocks noGrp="1"/>
          </p:cNvSpPr>
          <p:nvPr>
            <p:ph idx="1"/>
          </p:nvPr>
        </p:nvSpPr>
        <p:spPr/>
        <p:txBody>
          <a:bodyPr>
            <a:normAutofit/>
          </a:bodyPr>
          <a:lstStyle/>
          <a:p>
            <a:pPr algn="l" fontAlgn="base">
              <a:buNone/>
            </a:pPr>
            <a:r>
              <a:rPr lang="en-US" sz="2000" b="1" i="0" dirty="0">
                <a:solidFill>
                  <a:srgbClr val="000000"/>
                </a:solidFill>
                <a:effectLst/>
                <a:latin typeface="+mj-lt"/>
              </a:rPr>
              <a:t>Stellar Achievement Awards </a:t>
            </a:r>
            <a:r>
              <a:rPr lang="en-US" sz="2000" b="0" i="0" dirty="0">
                <a:solidFill>
                  <a:srgbClr val="000000"/>
                </a:solidFill>
                <a:effectLst/>
                <a:latin typeface="+mj-lt"/>
              </a:rPr>
              <a:t>(Provincials, July 1-4 at UBC, Vancouver)</a:t>
            </a:r>
            <a:br>
              <a:rPr lang="en-US" sz="2000" b="0" i="0" dirty="0">
                <a:solidFill>
                  <a:srgbClr val="000000"/>
                </a:solidFill>
                <a:effectLst/>
                <a:latin typeface="+mj-lt"/>
              </a:rPr>
            </a:br>
            <a:endParaRPr lang="en-US" sz="2000" b="0" i="0" dirty="0">
              <a:solidFill>
                <a:srgbClr val="000000"/>
              </a:solidFill>
              <a:effectLst/>
              <a:latin typeface="+mj-lt"/>
            </a:endParaRPr>
          </a:p>
          <a:p>
            <a:pPr algn="l" fontAlgn="base">
              <a:buFont typeface="+mj-lt"/>
              <a:buAutoNum type="arabicPeriod"/>
            </a:pPr>
            <a:r>
              <a:rPr lang="en-US" sz="2000" b="0" i="0" dirty="0">
                <a:solidFill>
                  <a:srgbClr val="000000"/>
                </a:solidFill>
                <a:effectLst/>
                <a:latin typeface="+mj-lt"/>
              </a:rPr>
              <a:t>Clara Michal, Gr.9, </a:t>
            </a:r>
            <a:r>
              <a:rPr lang="en-US" sz="2000" b="0" i="0" dirty="0" err="1">
                <a:solidFill>
                  <a:srgbClr val="000000"/>
                </a:solidFill>
                <a:effectLst/>
                <a:latin typeface="+mj-lt"/>
              </a:rPr>
              <a:t>Fernie</a:t>
            </a:r>
            <a:r>
              <a:rPr lang="en-US" sz="2000" b="0" i="0" dirty="0">
                <a:solidFill>
                  <a:srgbClr val="000000"/>
                </a:solidFill>
                <a:effectLst/>
                <a:latin typeface="+mj-lt"/>
              </a:rPr>
              <a:t> Academy (Ma Francophonie...)</a:t>
            </a:r>
          </a:p>
          <a:p>
            <a:pPr algn="l" fontAlgn="base">
              <a:buFont typeface="+mj-lt"/>
              <a:buAutoNum type="arabicPeriod"/>
            </a:pPr>
            <a:r>
              <a:rPr lang="en-US" sz="2000" b="0" i="0" dirty="0">
                <a:solidFill>
                  <a:srgbClr val="000000"/>
                </a:solidFill>
                <a:effectLst/>
                <a:latin typeface="+mj-lt"/>
              </a:rPr>
              <a:t>Brett Roberts, Gr.8, Parkland Middle (Dieppe)</a:t>
            </a:r>
          </a:p>
          <a:p>
            <a:pPr algn="l" fontAlgn="base">
              <a:buFont typeface="+mj-lt"/>
              <a:buAutoNum type="arabicPeriod"/>
            </a:pPr>
            <a:r>
              <a:rPr lang="en-US" sz="2000" b="0" i="0" dirty="0">
                <a:solidFill>
                  <a:srgbClr val="000000"/>
                </a:solidFill>
                <a:effectLst/>
                <a:latin typeface="+mj-lt"/>
              </a:rPr>
              <a:t>Oliver McCrae, Gr.6, Laurie Middle (Canadian Inventions)</a:t>
            </a:r>
          </a:p>
          <a:p>
            <a:pPr algn="l" fontAlgn="base">
              <a:buNone/>
            </a:pPr>
            <a:br>
              <a:rPr lang="en-US" sz="2000" b="0" i="0" dirty="0">
                <a:solidFill>
                  <a:srgbClr val="000000"/>
                </a:solidFill>
                <a:effectLst/>
                <a:latin typeface="+mj-lt"/>
              </a:rPr>
            </a:br>
            <a:endParaRPr lang="en-US" sz="2000" b="0" i="0" dirty="0">
              <a:solidFill>
                <a:srgbClr val="000000"/>
              </a:solidFill>
              <a:effectLst/>
              <a:latin typeface="+mj-lt"/>
            </a:endParaRPr>
          </a:p>
          <a:p>
            <a:pPr algn="l" fontAlgn="base">
              <a:buNone/>
            </a:pPr>
            <a:r>
              <a:rPr lang="en-US" sz="2000" b="1" i="0" dirty="0">
                <a:solidFill>
                  <a:srgbClr val="000000"/>
                </a:solidFill>
                <a:effectLst/>
                <a:latin typeface="+mj-lt"/>
              </a:rPr>
              <a:t>National Showcase Candidates</a:t>
            </a:r>
          </a:p>
          <a:p>
            <a:pPr algn="l" fontAlgn="base">
              <a:buNone/>
            </a:pPr>
            <a:r>
              <a:rPr lang="en-US" sz="2000" b="0" i="0" dirty="0">
                <a:solidFill>
                  <a:srgbClr val="000000"/>
                </a:solidFill>
                <a:effectLst/>
                <a:latin typeface="+mj-lt"/>
              </a:rPr>
              <a:t>Cassiopia Wardman, Gr.6, Steeples Elementary (Girl Guides Canada)</a:t>
            </a:r>
          </a:p>
          <a:p>
            <a:pPr algn="l" fontAlgn="base">
              <a:buNone/>
            </a:pPr>
            <a:r>
              <a:rPr lang="en-US" sz="2000" b="0" i="0" dirty="0">
                <a:solidFill>
                  <a:srgbClr val="000000"/>
                </a:solidFill>
                <a:effectLst/>
                <a:latin typeface="+mj-lt"/>
              </a:rPr>
              <a:t>Maelle </a:t>
            </a:r>
            <a:r>
              <a:rPr lang="en-US" sz="2000" b="0" i="0" dirty="0" err="1">
                <a:solidFill>
                  <a:srgbClr val="000000"/>
                </a:solidFill>
                <a:effectLst/>
                <a:latin typeface="+mj-lt"/>
              </a:rPr>
              <a:t>Fratton</a:t>
            </a:r>
            <a:r>
              <a:rPr lang="en-US" sz="2000" b="0" i="0" dirty="0">
                <a:solidFill>
                  <a:srgbClr val="000000"/>
                </a:solidFill>
                <a:effectLst/>
                <a:latin typeface="+mj-lt"/>
              </a:rPr>
              <a:t> &amp; Madelyn, Gr.9, </a:t>
            </a:r>
            <a:r>
              <a:rPr lang="en-US" sz="2000" b="0" i="0" dirty="0" err="1">
                <a:solidFill>
                  <a:srgbClr val="000000"/>
                </a:solidFill>
                <a:effectLst/>
                <a:latin typeface="+mj-lt"/>
              </a:rPr>
              <a:t>Fernie</a:t>
            </a:r>
            <a:r>
              <a:rPr lang="en-US" sz="2000" b="0" i="0" dirty="0">
                <a:solidFill>
                  <a:srgbClr val="000000"/>
                </a:solidFill>
                <a:effectLst/>
                <a:latin typeface="+mj-lt"/>
              </a:rPr>
              <a:t> Academy (Dance in Canada) </a:t>
            </a:r>
          </a:p>
          <a:p>
            <a:pPr marL="0" indent="0">
              <a:buNone/>
            </a:pPr>
            <a:endParaRPr lang="en-US" dirty="0"/>
          </a:p>
        </p:txBody>
      </p:sp>
    </p:spTree>
    <p:extLst>
      <p:ext uri="{BB962C8B-B14F-4D97-AF65-F5344CB8AC3E}">
        <p14:creationId xmlns:p14="http://schemas.microsoft.com/office/powerpoint/2010/main" val="546086567"/>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DAECE6-E870-EDD3-735C-06DE894018FC}"/>
              </a:ext>
            </a:extLst>
          </p:cNvPr>
          <p:cNvSpPr>
            <a:spLocks noGrp="1"/>
          </p:cNvSpPr>
          <p:nvPr>
            <p:ph idx="1"/>
          </p:nvPr>
        </p:nvSpPr>
        <p:spPr>
          <a:xfrm>
            <a:off x="839754" y="671804"/>
            <a:ext cx="10514045" cy="5505159"/>
          </a:xfrm>
        </p:spPr>
        <p:txBody>
          <a:bodyPr>
            <a:normAutofit fontScale="25000" lnSpcReduction="20000"/>
          </a:bodyPr>
          <a:lstStyle/>
          <a:p>
            <a:pPr algn="l" fontAlgn="base">
              <a:buNone/>
            </a:pPr>
            <a:r>
              <a:rPr lang="en-US" sz="8000" b="1" i="0" dirty="0">
                <a:solidFill>
                  <a:srgbClr val="000000"/>
                </a:solidFill>
                <a:effectLst/>
                <a:latin typeface="+mj-lt"/>
              </a:rPr>
              <a:t>Local Awards from CHC </a:t>
            </a:r>
            <a:r>
              <a:rPr lang="en-US" sz="8000" b="0" i="0" dirty="0">
                <a:solidFill>
                  <a:srgbClr val="000000"/>
                </a:solidFill>
                <a:effectLst/>
                <a:latin typeface="+mj-lt"/>
              </a:rPr>
              <a:t>(special awards; specific criteria) </a:t>
            </a:r>
            <a:br>
              <a:rPr lang="en-US" sz="8000" b="0" i="0" dirty="0">
                <a:solidFill>
                  <a:srgbClr val="000000"/>
                </a:solidFill>
                <a:effectLst/>
                <a:latin typeface="+mj-lt"/>
              </a:rPr>
            </a:br>
            <a:endParaRPr lang="en-US" sz="8000" b="0" i="0" dirty="0">
              <a:solidFill>
                <a:srgbClr val="000000"/>
              </a:solidFill>
              <a:effectLst/>
              <a:latin typeface="+mj-lt"/>
            </a:endParaRPr>
          </a:p>
          <a:p>
            <a:pPr algn="l" fontAlgn="base">
              <a:buNone/>
            </a:pPr>
            <a:r>
              <a:rPr lang="en-US" sz="8000" b="0" i="0" dirty="0">
                <a:solidFill>
                  <a:srgbClr val="000000"/>
                </a:solidFill>
                <a:effectLst/>
                <a:latin typeface="+mj-lt"/>
              </a:rPr>
              <a:t>COTR - Murray Chuan, Gr.6, Laurie Middle School (Chinese Immigration)</a:t>
            </a:r>
          </a:p>
          <a:p>
            <a:pPr algn="l" fontAlgn="base">
              <a:buNone/>
            </a:pPr>
            <a:r>
              <a:rPr lang="en-US" sz="8000" b="0" i="0" dirty="0">
                <a:solidFill>
                  <a:srgbClr val="000000"/>
                </a:solidFill>
                <a:effectLst/>
                <a:latin typeface="+mj-lt"/>
              </a:rPr>
              <a:t>Core Heritage - Olivia McGovern, Gr.5, Highlands Elementary (History of Curling)</a:t>
            </a:r>
          </a:p>
          <a:p>
            <a:pPr algn="l" fontAlgn="base">
              <a:buNone/>
            </a:pPr>
            <a:r>
              <a:rPr lang="en-US" sz="8000" b="0" i="0" dirty="0">
                <a:solidFill>
                  <a:srgbClr val="000000"/>
                </a:solidFill>
                <a:effectLst/>
                <a:latin typeface="+mj-lt"/>
              </a:rPr>
              <a:t>Legion - Rorie London, Gr.6, Laurie Middle (CWAC)</a:t>
            </a:r>
          </a:p>
          <a:p>
            <a:pPr algn="l" fontAlgn="base">
              <a:buNone/>
            </a:pPr>
            <a:r>
              <a:rPr lang="en-US" sz="8000" b="0" i="0" dirty="0">
                <a:solidFill>
                  <a:srgbClr val="000000"/>
                </a:solidFill>
                <a:effectLst/>
                <a:latin typeface="+mj-lt"/>
              </a:rPr>
              <a:t>Arts - </a:t>
            </a:r>
            <a:r>
              <a:rPr lang="en-US" sz="8000" b="0" i="0" dirty="0" err="1">
                <a:solidFill>
                  <a:srgbClr val="000000"/>
                </a:solidFill>
                <a:effectLst/>
                <a:latin typeface="+mj-lt"/>
              </a:rPr>
              <a:t>Macerena</a:t>
            </a:r>
            <a:r>
              <a:rPr lang="en-US" sz="8000" b="0" i="0" dirty="0">
                <a:solidFill>
                  <a:srgbClr val="000000"/>
                </a:solidFill>
                <a:effectLst/>
                <a:latin typeface="+mj-lt"/>
              </a:rPr>
              <a:t> Riera, Gr.6, Kootenay Orchards Elementary (Canada's Candy History)</a:t>
            </a:r>
          </a:p>
          <a:p>
            <a:pPr algn="l" fontAlgn="base">
              <a:buNone/>
            </a:pPr>
            <a:r>
              <a:rPr lang="en-US" sz="8000" b="0" i="0" dirty="0">
                <a:solidFill>
                  <a:srgbClr val="000000"/>
                </a:solidFill>
                <a:effectLst/>
                <a:latin typeface="+mj-lt"/>
              </a:rPr>
              <a:t>KEL - Teya Chretien, Gr.6, Kootenay Orchards Elementary (Residential Schools) </a:t>
            </a:r>
          </a:p>
          <a:p>
            <a:pPr algn="l" fontAlgn="base">
              <a:buNone/>
            </a:pPr>
            <a:r>
              <a:rPr lang="en-US" sz="8000" b="0" i="0" dirty="0">
                <a:solidFill>
                  <a:srgbClr val="000000"/>
                </a:solidFill>
                <a:effectLst/>
                <a:latin typeface="+mj-lt"/>
              </a:rPr>
              <a:t> </a:t>
            </a:r>
            <a:br>
              <a:rPr lang="en-US" sz="8000" b="0" i="0" dirty="0">
                <a:solidFill>
                  <a:srgbClr val="000000"/>
                </a:solidFill>
                <a:effectLst/>
                <a:latin typeface="+mj-lt"/>
              </a:rPr>
            </a:br>
            <a:endParaRPr lang="en-US" sz="8000" b="1" i="0" dirty="0">
              <a:solidFill>
                <a:srgbClr val="000000"/>
              </a:solidFill>
              <a:effectLst/>
              <a:latin typeface="+mj-lt"/>
            </a:endParaRPr>
          </a:p>
          <a:p>
            <a:pPr algn="l" fontAlgn="base">
              <a:buNone/>
            </a:pPr>
            <a:r>
              <a:rPr lang="en-US" sz="8000" b="1" i="0" dirty="0">
                <a:solidFill>
                  <a:srgbClr val="000000"/>
                </a:solidFill>
                <a:effectLst/>
                <a:latin typeface="+mj-lt"/>
              </a:rPr>
              <a:t>Regional Awards from BCHFS </a:t>
            </a:r>
            <a:r>
              <a:rPr lang="en-US" sz="8000" b="0" i="0" dirty="0">
                <a:solidFill>
                  <a:srgbClr val="000000"/>
                </a:solidFill>
                <a:effectLst/>
                <a:latin typeface="+mj-lt"/>
              </a:rPr>
              <a:t>(special awards; specific criteria)</a:t>
            </a:r>
            <a:br>
              <a:rPr lang="en-US" sz="8000" b="0" i="0" dirty="0">
                <a:solidFill>
                  <a:srgbClr val="000000"/>
                </a:solidFill>
                <a:effectLst/>
                <a:latin typeface="+mj-lt"/>
              </a:rPr>
            </a:br>
            <a:endParaRPr lang="en-US" sz="8000" b="0" i="0" dirty="0">
              <a:solidFill>
                <a:srgbClr val="000000"/>
              </a:solidFill>
              <a:effectLst/>
              <a:latin typeface="+mj-lt"/>
            </a:endParaRPr>
          </a:p>
          <a:p>
            <a:pPr algn="l" fontAlgn="base">
              <a:buNone/>
            </a:pPr>
            <a:r>
              <a:rPr lang="en-US" sz="8000" b="0" i="0" dirty="0">
                <a:solidFill>
                  <a:srgbClr val="000000"/>
                </a:solidFill>
                <a:effectLst/>
                <a:latin typeface="+mj-lt"/>
              </a:rPr>
              <a:t>Human Rights - Isla Siemens, Gr.7, Parkland Middle School (</a:t>
            </a:r>
            <a:r>
              <a:rPr lang="en-US" sz="8000" b="0" i="0" dirty="0" err="1">
                <a:solidFill>
                  <a:srgbClr val="000000"/>
                </a:solidFill>
                <a:effectLst/>
                <a:latin typeface="+mj-lt"/>
              </a:rPr>
              <a:t>L'esclavage</a:t>
            </a:r>
            <a:r>
              <a:rPr lang="en-US" sz="8000" b="0" i="0" dirty="0">
                <a:solidFill>
                  <a:srgbClr val="000000"/>
                </a:solidFill>
                <a:effectLst/>
                <a:latin typeface="+mj-lt"/>
              </a:rPr>
              <a:t>)</a:t>
            </a:r>
          </a:p>
          <a:p>
            <a:pPr algn="l" fontAlgn="base">
              <a:buNone/>
            </a:pPr>
            <a:r>
              <a:rPr lang="en-US" sz="8000" b="0" i="0" dirty="0">
                <a:solidFill>
                  <a:srgbClr val="000000"/>
                </a:solidFill>
                <a:effectLst/>
                <a:latin typeface="+mj-lt"/>
              </a:rPr>
              <a:t>Heritage BC - Cody Walters, Gr.6, Kootenay Orchards (Louis Riel Heritage)</a:t>
            </a:r>
          </a:p>
          <a:p>
            <a:pPr algn="l" fontAlgn="base">
              <a:buNone/>
            </a:pPr>
            <a:r>
              <a:rPr lang="en-US" sz="8000" b="0" i="0" dirty="0">
                <a:solidFill>
                  <a:srgbClr val="000000"/>
                </a:solidFill>
                <a:effectLst/>
                <a:latin typeface="+mj-lt"/>
              </a:rPr>
              <a:t>Makerspace - Evelyn Nyquist, Gr.6, Highlands Elementary (Canadian Space Exploration)</a:t>
            </a:r>
          </a:p>
          <a:p>
            <a:pPr algn="l" fontAlgn="base">
              <a:buNone/>
            </a:pPr>
            <a:r>
              <a:rPr lang="en-US" sz="8000" b="0" i="0" dirty="0">
                <a:solidFill>
                  <a:srgbClr val="000000"/>
                </a:solidFill>
                <a:effectLst/>
                <a:latin typeface="+mj-lt"/>
              </a:rPr>
              <a:t>Chinese Canadian/minority - Jake Wallace, Gr.6, Highlands Elementary (Metis Culture)</a:t>
            </a:r>
          </a:p>
          <a:p>
            <a:pPr algn="l" fontAlgn="base">
              <a:buNone/>
            </a:pPr>
            <a:r>
              <a:rPr lang="en-US" sz="8000" b="0" i="0" dirty="0">
                <a:solidFill>
                  <a:srgbClr val="000000"/>
                </a:solidFill>
                <a:effectLst/>
                <a:latin typeface="+mj-lt"/>
              </a:rPr>
              <a:t>Parks Canada - Sierra Vandenberg, Gr.5, Highlands Elementary (Canadian War Brides of WWII)</a:t>
            </a:r>
          </a:p>
          <a:p>
            <a:pPr algn="l" fontAlgn="base">
              <a:buNone/>
            </a:pPr>
            <a:r>
              <a:rPr lang="en-US" sz="8000" b="0" i="0" dirty="0">
                <a:solidFill>
                  <a:srgbClr val="000000"/>
                </a:solidFill>
                <a:effectLst/>
                <a:latin typeface="+mj-lt"/>
              </a:rPr>
              <a:t>Canadian Museum - Dylan Rogers, Gr.5, Highlands Elementary (D-Day) </a:t>
            </a:r>
          </a:p>
          <a:p>
            <a:pPr algn="l" fontAlgn="base">
              <a:buNone/>
            </a:pPr>
            <a:br>
              <a:rPr lang="en-US" sz="2800" b="0" i="0" dirty="0">
                <a:solidFill>
                  <a:srgbClr val="000000"/>
                </a:solidFill>
                <a:effectLst/>
                <a:latin typeface="Aptos" panose="020B0004020202020204" pitchFamily="34" charset="0"/>
              </a:rPr>
            </a:br>
            <a:endParaRPr lang="en-US" sz="2800" b="0" i="0" dirty="0">
              <a:solidFill>
                <a:srgbClr val="000000"/>
              </a:solidFill>
              <a:effectLst/>
              <a:latin typeface="Aptos" panose="020B0004020202020204" pitchFamily="34" charset="0"/>
            </a:endParaRPr>
          </a:p>
          <a:p>
            <a:pPr algn="l" fontAlgn="base">
              <a:buNone/>
            </a:pPr>
            <a:br>
              <a:rPr lang="en-US" sz="2800" b="0" i="0" dirty="0">
                <a:solidFill>
                  <a:srgbClr val="000000"/>
                </a:solidFill>
                <a:effectLst/>
                <a:latin typeface="Aptos" panose="020B0004020202020204" pitchFamily="34" charset="0"/>
              </a:rPr>
            </a:br>
            <a:endParaRPr lang="en-US" sz="2800" b="0" i="0" dirty="0">
              <a:solidFill>
                <a:srgbClr val="000000"/>
              </a:solidFill>
              <a:effectLst/>
              <a:latin typeface="Aptos" panose="020B0004020202020204" pitchFamily="34" charset="0"/>
            </a:endParaRPr>
          </a:p>
          <a:p>
            <a:endParaRPr lang="en-US" dirty="0"/>
          </a:p>
        </p:txBody>
      </p:sp>
    </p:spTree>
    <p:extLst>
      <p:ext uri="{BB962C8B-B14F-4D97-AF65-F5344CB8AC3E}">
        <p14:creationId xmlns:p14="http://schemas.microsoft.com/office/powerpoint/2010/main" val="2694915197"/>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E47D3A114BEF4C8779A76337021098" ma:contentTypeVersion="18" ma:contentTypeDescription="Create a new document." ma:contentTypeScope="" ma:versionID="94a448343793dbbc39f583196b11aace">
  <xsd:schema xmlns:xsd="http://www.w3.org/2001/XMLSchema" xmlns:xs="http://www.w3.org/2001/XMLSchema" xmlns:p="http://schemas.microsoft.com/office/2006/metadata/properties" xmlns:ns2="bdf29ad3-148d-4675-8714-84d6e8309f41" xmlns:ns3="8647dd27-5023-4d45-99a2-8e315bd15fd7" targetNamespace="http://schemas.microsoft.com/office/2006/metadata/properties" ma:root="true" ma:fieldsID="ae1fab4a7d591507773382674ac06778" ns2:_="" ns3:_="">
    <xsd:import namespace="bdf29ad3-148d-4675-8714-84d6e8309f41"/>
    <xsd:import namespace="8647dd27-5023-4d45-99a2-8e315bd15f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f29ad3-148d-4675-8714-84d6e8309f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961d59d-cdf7-48dc-8e10-b977b5d1c1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7dd27-5023-4d45-99a2-8e315bd15fd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d34211a-5a9e-48a0-88b8-570cee0f6962}" ma:internalName="TaxCatchAll" ma:showField="CatchAllData" ma:web="8647dd27-5023-4d45-99a2-8e315bd15f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7F30DA-8905-4324-B1B5-D65B84582DF9}">
  <ds:schemaRefs>
    <ds:schemaRef ds:uri="http://schemas.microsoft.com/sharepoint/v3/contenttype/forms"/>
  </ds:schemaRefs>
</ds:datastoreItem>
</file>

<file path=customXml/itemProps2.xml><?xml version="1.0" encoding="utf-8"?>
<ds:datastoreItem xmlns:ds="http://schemas.openxmlformats.org/officeDocument/2006/customXml" ds:itemID="{A7B45299-7029-43DB-8F30-BB5976A1CE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f29ad3-148d-4675-8714-84d6e8309f41"/>
    <ds:schemaRef ds:uri="8647dd27-5023-4d45-99a2-8e315bd15f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3531</TotalTime>
  <Words>623</Words>
  <Application>Microsoft Office PowerPoint</Application>
  <PresentationFormat>Widescreen</PresentationFormat>
  <Paragraphs>50</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ADLaM Display</vt:lpstr>
      <vt:lpstr>Aptos</vt:lpstr>
      <vt:lpstr>Arial</vt:lpstr>
      <vt:lpstr>Calibri</vt:lpstr>
      <vt:lpstr>Calibri Light</vt:lpstr>
      <vt:lpstr>helvetica-w01-roman</vt:lpstr>
      <vt:lpstr>Roboto Condensed</vt:lpstr>
      <vt:lpstr>Office Theme</vt:lpstr>
      <vt:lpstr>THANK YOU for supporting the 2025 Heritage Fair!</vt:lpstr>
      <vt:lpstr>PowerPoint Presentation</vt:lpstr>
      <vt:lpstr>Our Partners</vt:lpstr>
      <vt:lpstr>Our 2025 Main Sponsor </vt:lpstr>
      <vt:lpstr>Our 2025 Local Award Sponsors </vt:lpstr>
      <vt:lpstr>Thanks for donating items for all the participant prize bags!</vt:lpstr>
      <vt:lpstr>Participating Schools </vt:lpstr>
      <vt:lpstr>Award Winners</vt:lpstr>
      <vt:lpstr>PowerPoint Presentation</vt:lpstr>
      <vt:lpstr>Thanks Chantal!</vt:lpstr>
      <vt:lpstr>Thanks Paul!</vt:lpstr>
      <vt:lpstr>Thanks Judges!</vt:lpstr>
      <vt:lpstr>Congratulations to all participants!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all your support!</vt:lpstr>
      <vt:lpstr>New Memberships Available!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Thank-you!  all Heritage Fair Supporters</dc:title>
  <dc:creator>groo brown</dc:creator>
  <cp:lastModifiedBy>Katherine Warman</cp:lastModifiedBy>
  <cp:revision>15</cp:revision>
  <cp:lastPrinted>2023-05-09T16:57:39Z</cp:lastPrinted>
  <dcterms:created xsi:type="dcterms:W3CDTF">2023-04-26T21:33:16Z</dcterms:created>
  <dcterms:modified xsi:type="dcterms:W3CDTF">2025-05-15T15:03:48Z</dcterms:modified>
</cp:coreProperties>
</file>